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70" r:id="rId5"/>
    <p:sldId id="258" r:id="rId6"/>
    <p:sldId id="272" r:id="rId7"/>
    <p:sldId id="297" r:id="rId8"/>
    <p:sldId id="271" r:id="rId9"/>
    <p:sldId id="274" r:id="rId10"/>
    <p:sldId id="261" r:id="rId11"/>
    <p:sldId id="273" r:id="rId12"/>
    <p:sldId id="260" r:id="rId13"/>
    <p:sldId id="276" r:id="rId14"/>
    <p:sldId id="263" r:id="rId15"/>
    <p:sldId id="275" r:id="rId16"/>
    <p:sldId id="264" r:id="rId17"/>
    <p:sldId id="277" r:id="rId18"/>
    <p:sldId id="286" r:id="rId19"/>
    <p:sldId id="284" r:id="rId20"/>
    <p:sldId id="283" r:id="rId21"/>
    <p:sldId id="282" r:id="rId22"/>
    <p:sldId id="281" r:id="rId23"/>
    <p:sldId id="280" r:id="rId24"/>
    <p:sldId id="269" r:id="rId25"/>
    <p:sldId id="279" r:id="rId26"/>
    <p:sldId id="266" r:id="rId27"/>
    <p:sldId id="285" r:id="rId28"/>
    <p:sldId id="299" r:id="rId29"/>
    <p:sldId id="287" r:id="rId30"/>
    <p:sldId id="304" r:id="rId31"/>
    <p:sldId id="298" r:id="rId32"/>
    <p:sldId id="300" r:id="rId33"/>
    <p:sldId id="289" r:id="rId34"/>
    <p:sldId id="291" r:id="rId35"/>
    <p:sldId id="278" r:id="rId36"/>
    <p:sldId id="292" r:id="rId37"/>
    <p:sldId id="293" r:id="rId38"/>
    <p:sldId id="302" r:id="rId39"/>
    <p:sldId id="301" r:id="rId40"/>
    <p:sldId id="296" r:id="rId41"/>
    <p:sldId id="294" r:id="rId42"/>
    <p:sldId id="303" r:id="rId43"/>
    <p:sldId id="29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7F9DD"/>
    <a:srgbClr val="255F6D"/>
    <a:srgbClr val="FF33CC"/>
    <a:srgbClr val="FF9999"/>
    <a:srgbClr val="00FFCC"/>
    <a:srgbClr val="FF3399"/>
    <a:srgbClr val="FF99FF"/>
    <a:srgbClr val="FF0066"/>
    <a:srgbClr val="CAC2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24" autoAdjust="0"/>
    <p:restoredTop sz="94660"/>
  </p:normalViewPr>
  <p:slideViewPr>
    <p:cSldViewPr snapToGrid="0">
      <p:cViewPr varScale="1">
        <p:scale>
          <a:sx n="51" d="100"/>
          <a:sy n="51" d="100"/>
        </p:scale>
        <p:origin x="67"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8-02T05:44:18.954"/>
    </inkml:context>
    <inkml:brush xml:id="br0">
      <inkml:brushProperty name="width" value="0.05292" units="cm"/>
      <inkml:brushProperty name="height" value="0.05292" units="cm"/>
      <inkml:brushProperty name="color" value="#FF0000"/>
    </inkml:brush>
  </inkml:definitions>
  <inkml:trace contextRef="#ctx0" brushRef="#br0">17833 14005 0</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3-08-02T05:44:08.577"/>
    </inkml:context>
    <inkml:brush xml:id="br0">
      <inkml:brushProperty name="width" value="0.05292" units="cm"/>
      <inkml:brushProperty name="height" value="0.05292" units="cm"/>
      <inkml:brushProperty name="color" value="#FF0000"/>
    </inkml:brush>
  </inkml:definitions>
  <inkml:trace contextRef="#ctx0" brushRef="#br0">2434 16863 0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3F61ED7-809D-4A1A-A525-E120096FC96D}"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A1334-B165-45F6-8FAD-5F9F65DA025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03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F61ED7-809D-4A1A-A525-E120096FC96D}"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25783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F61ED7-809D-4A1A-A525-E120096FC96D}"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A1334-B165-45F6-8FAD-5F9F65DA0255}"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97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F61ED7-809D-4A1A-A525-E120096FC96D}"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2516752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F61ED7-809D-4A1A-A525-E120096FC96D}"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FA1334-B165-45F6-8FAD-5F9F65DA025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F61ED7-809D-4A1A-A525-E120096FC96D}"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3893802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F61ED7-809D-4A1A-A525-E120096FC96D}" type="datetimeFigureOut">
              <a:rPr lang="en-IN" smtClean="0"/>
              <a:t>04-08-2023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119860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F61ED7-809D-4A1A-A525-E120096FC96D}" type="datetimeFigureOut">
              <a:rPr lang="en-IN" smtClean="0"/>
              <a:t>04-08-2023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254637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F61ED7-809D-4A1A-A525-E120096FC96D}" type="datetimeFigureOut">
              <a:rPr lang="en-IN" smtClean="0"/>
              <a:t>04-08-2023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280162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F61ED7-809D-4A1A-A525-E120096FC96D}"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A1334-B165-45F6-8FAD-5F9F65DA0255}" type="slidenum">
              <a:rPr lang="en-IN" smtClean="0"/>
              <a:t>‹#›</a:t>
            </a:fld>
            <a:endParaRPr lang="en-IN"/>
          </a:p>
        </p:txBody>
      </p:sp>
    </p:spTree>
    <p:extLst>
      <p:ext uri="{BB962C8B-B14F-4D97-AF65-F5344CB8AC3E}">
        <p14:creationId xmlns:p14="http://schemas.microsoft.com/office/powerpoint/2010/main" val="97073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F61ED7-809D-4A1A-A525-E120096FC96D}"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FA1334-B165-45F6-8FAD-5F9F65DA0255}"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455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3F61ED7-809D-4A1A-A525-E120096FC96D}" type="datetimeFigureOut">
              <a:rPr lang="en-IN" smtClean="0"/>
              <a:t>04-08-2023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3FA1334-B165-45F6-8FAD-5F9F65DA0255}"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013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png"/><Relationship Id="rId1" Type="http://schemas.openxmlformats.org/officeDocument/2006/relationships/slideLayout" Target="../slideLayouts/slideLayout7.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8.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2E6BD7-C75E-CB2E-73C3-4B7354DA12C4}"/>
              </a:ext>
            </a:extLst>
          </p:cNvPr>
          <p:cNvPicPr>
            <a:picLocks noChangeAspect="1"/>
          </p:cNvPicPr>
          <p:nvPr/>
        </p:nvPicPr>
        <p:blipFill>
          <a:blip r:embed="rId2"/>
          <a:stretch>
            <a:fillRect/>
          </a:stretch>
        </p:blipFill>
        <p:spPr>
          <a:xfrm>
            <a:off x="1523603" y="2599872"/>
            <a:ext cx="9144793" cy="1658256"/>
          </a:xfrm>
          <a:prstGeom prst="rect">
            <a:avLst/>
          </a:prstGeom>
        </p:spPr>
      </p:pic>
      <p:pic>
        <p:nvPicPr>
          <p:cNvPr id="6" name="Picture 5">
            <a:extLst>
              <a:ext uri="{FF2B5EF4-FFF2-40B4-BE49-F238E27FC236}">
                <a16:creationId xmlns:a16="http://schemas.microsoft.com/office/drawing/2014/main" id="{A13107A6-E443-88D8-FA37-E97CC12F8BC6}"/>
              </a:ext>
            </a:extLst>
          </p:cNvPr>
          <p:cNvPicPr>
            <a:picLocks noChangeAspect="1"/>
          </p:cNvPicPr>
          <p:nvPr/>
        </p:nvPicPr>
        <p:blipFill rotWithShape="1">
          <a:blip r:embed="rId3">
            <a:extLst>
              <a:ext uri="{28A0092B-C50C-407E-A947-70E740481C1C}">
                <a14:useLocalDpi xmlns:a14="http://schemas.microsoft.com/office/drawing/2010/main" val="0"/>
              </a:ext>
            </a:extLst>
          </a:blip>
          <a:srcRect r="1476" b="515"/>
          <a:stretch/>
        </p:blipFill>
        <p:spPr>
          <a:xfrm>
            <a:off x="89957" y="218210"/>
            <a:ext cx="12012088" cy="6858001"/>
          </a:xfrm>
          <a:prstGeom prst="rect">
            <a:avLst/>
          </a:prstGeom>
          <a:ln w="228600" cap="sq" cmpd="thickThin">
            <a:solidFill>
              <a:srgbClr val="000000"/>
            </a:solidFill>
            <a:prstDash val="solid"/>
            <a:miter lim="800000"/>
          </a:ln>
          <a:effectLst>
            <a:innerShdw blurRad="76200">
              <a:srgbClr val="000000"/>
            </a:innerShdw>
          </a:effectLst>
        </p:spPr>
      </p:pic>
      <p:sp>
        <p:nvSpPr>
          <p:cNvPr id="7" name="Rectangle 6">
            <a:extLst>
              <a:ext uri="{FF2B5EF4-FFF2-40B4-BE49-F238E27FC236}">
                <a16:creationId xmlns:a16="http://schemas.microsoft.com/office/drawing/2014/main" id="{F28981DF-B7C2-296B-2350-1B89EC9679CE}"/>
              </a:ext>
            </a:extLst>
          </p:cNvPr>
          <p:cNvSpPr/>
          <p:nvPr/>
        </p:nvSpPr>
        <p:spPr>
          <a:xfrm>
            <a:off x="311727" y="831274"/>
            <a:ext cx="7632123" cy="1323439"/>
          </a:xfrm>
          <a:prstGeom prst="rect">
            <a:avLst/>
          </a:prstGeom>
          <a:noFill/>
        </p:spPr>
        <p:txBody>
          <a:bodyPr wrap="square" lIns="91440" tIns="45720" rIns="91440" bIns="45720">
            <a:spAutoFit/>
            <a:scene3d>
              <a:camera prst="perspectiveLeft"/>
              <a:lightRig rig="threePt" dir="t"/>
            </a:scene3d>
            <a:sp3d extrusionH="57150">
              <a:bevelT w="38100" h="38100" prst="relaxedInset"/>
            </a:sp3d>
          </a:bodyPr>
          <a:lstStyle/>
          <a:p>
            <a:r>
              <a:rPr lang="en-US" sz="8000" b="0" cap="small" spc="0" dirty="0">
                <a:ln w="0">
                  <a:solidFill>
                    <a:schemeClr val="tx2">
                      <a:lumMod val="40000"/>
                      <a:lumOff val="60000"/>
                    </a:schemeClr>
                  </a:solidFill>
                </a:ln>
                <a:solidFill>
                  <a:schemeClr val="bg1"/>
                </a:solidFill>
                <a:effectLst>
                  <a:outerShdw blurRad="38100" dist="38100" dir="2700000" algn="tl">
                    <a:srgbClr val="000000">
                      <a:alpha val="43137"/>
                    </a:srgbClr>
                  </a:outerShdw>
                  <a:reflection blurRad="6350" stA="60000" endA="900" endPos="60000" dist="60007" dir="5400000" sy="-100000" algn="bl" rotWithShape="0"/>
                </a:effectLst>
              </a:rPr>
              <a:t>Presented by:</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CD61642-C51D-9EA4-1EDB-A542F5117BAD}"/>
                  </a:ext>
                </a:extLst>
              </p14:cNvPr>
              <p14:cNvContentPartPr/>
              <p14:nvPr/>
            </p14:nvContentPartPr>
            <p14:xfrm>
              <a:off x="6419880" y="5041800"/>
              <a:ext cx="360" cy="360"/>
            </p14:xfrm>
          </p:contentPart>
        </mc:Choice>
        <mc:Fallback xmlns="">
          <p:pic>
            <p:nvPicPr>
              <p:cNvPr id="2" name="Ink 1">
                <a:extLst>
                  <a:ext uri="{FF2B5EF4-FFF2-40B4-BE49-F238E27FC236}">
                    <a16:creationId xmlns:a16="http://schemas.microsoft.com/office/drawing/2014/main" id="{BCD61642-C51D-9EA4-1EDB-A542F5117BAD}"/>
                  </a:ext>
                </a:extLst>
              </p:cNvPr>
              <p:cNvPicPr/>
              <p:nvPr/>
            </p:nvPicPr>
            <p:blipFill>
              <a:blip r:embed="rId6"/>
              <a:stretch>
                <a:fillRect/>
              </a:stretch>
            </p:blipFill>
            <p:spPr>
              <a:xfrm>
                <a:off x="6410520" y="5032440"/>
                <a:ext cx="19080" cy="19080"/>
              </a:xfrm>
              <a:prstGeom prst="rect">
                <a:avLst/>
              </a:prstGeom>
            </p:spPr>
          </p:pic>
        </mc:Fallback>
      </mc:AlternateContent>
      <p:sp>
        <p:nvSpPr>
          <p:cNvPr id="3" name="TextBox 2">
            <a:extLst>
              <a:ext uri="{FF2B5EF4-FFF2-40B4-BE49-F238E27FC236}">
                <a16:creationId xmlns:a16="http://schemas.microsoft.com/office/drawing/2014/main" id="{15BF0B06-2643-FA7E-8137-A545105E6FCD}"/>
              </a:ext>
            </a:extLst>
          </p:cNvPr>
          <p:cNvSpPr txBox="1"/>
          <p:nvPr/>
        </p:nvSpPr>
        <p:spPr>
          <a:xfrm>
            <a:off x="311727" y="2154713"/>
            <a:ext cx="7632123" cy="5386090"/>
          </a:xfrm>
          <a:prstGeom prst="rect">
            <a:avLst/>
          </a:prstGeom>
          <a:noFill/>
        </p:spPr>
        <p:txBody>
          <a:bodyPr wrap="square" rtlCol="0">
            <a:spAutoFit/>
            <a:scene3d>
              <a:camera prst="orthographicFront"/>
              <a:lightRig rig="threePt" dir="t"/>
            </a:scene3d>
            <a:sp3d extrusionH="57150">
              <a:bevelT w="38100" h="38100" prst="relaxedInset"/>
            </a:sp3d>
          </a:bodyPr>
          <a:lstStyle/>
          <a:p>
            <a:pPr marL="1028700" lvl="1" indent="-571500">
              <a:buFont typeface="Arial" panose="020B0604020202020204" pitchFamily="34" charset="0"/>
              <a:buChar char="•"/>
            </a:pPr>
            <a:r>
              <a:rPr lang="en-IN" sz="6000" dirty="0">
                <a:ln>
                  <a:solidFill>
                    <a:schemeClr val="bg1"/>
                  </a:solidFill>
                </a:ln>
                <a:solidFill>
                  <a:srgbClr val="FFFF00"/>
                </a:solidFill>
                <a:effectLst>
                  <a:reflection blurRad="6350" stA="55000" endA="300" endPos="45500" dir="5400000" sy="-100000" algn="bl" rotWithShape="0"/>
                </a:effectLst>
              </a:rPr>
              <a:t>PRIYA</a:t>
            </a:r>
          </a:p>
          <a:p>
            <a:pPr marL="1028700" lvl="1" indent="-571500">
              <a:buFont typeface="Arial" panose="020B0604020202020204" pitchFamily="34" charset="0"/>
              <a:buChar char="•"/>
            </a:pPr>
            <a:r>
              <a:rPr lang="en-IN" sz="6000" dirty="0">
                <a:ln>
                  <a:solidFill>
                    <a:schemeClr val="bg1"/>
                  </a:solidFill>
                </a:ln>
                <a:solidFill>
                  <a:srgbClr val="00B0F0"/>
                </a:solidFill>
                <a:effectLst>
                  <a:reflection blurRad="6350" stA="55000" endA="300" endPos="45500" dir="5400000" sy="-100000" algn="bl" rotWithShape="0"/>
                </a:effectLst>
              </a:rPr>
              <a:t>TARUN</a:t>
            </a:r>
          </a:p>
          <a:p>
            <a:pPr marL="1028700" lvl="1" indent="-571500">
              <a:buFont typeface="Arial" panose="020B0604020202020204" pitchFamily="34" charset="0"/>
              <a:buChar char="•"/>
            </a:pPr>
            <a:r>
              <a:rPr lang="en-IN" sz="6000" dirty="0">
                <a:ln>
                  <a:solidFill>
                    <a:schemeClr val="bg1"/>
                  </a:solidFill>
                </a:ln>
                <a:solidFill>
                  <a:srgbClr val="FFFF00"/>
                </a:solidFill>
                <a:effectLst>
                  <a:reflection blurRad="6350" stA="55000" endA="300" endPos="45500" dir="5400000" sy="-100000" algn="bl" rotWithShape="0"/>
                </a:effectLst>
              </a:rPr>
              <a:t>MAHIMA</a:t>
            </a:r>
          </a:p>
          <a:p>
            <a:pPr marL="1028700" lvl="1" indent="-571500">
              <a:buFont typeface="Arial" panose="020B0604020202020204" pitchFamily="34" charset="0"/>
              <a:buChar char="•"/>
            </a:pPr>
            <a:r>
              <a:rPr lang="en-IN" sz="6000" dirty="0">
                <a:ln>
                  <a:solidFill>
                    <a:schemeClr val="bg1"/>
                  </a:solidFill>
                </a:ln>
                <a:solidFill>
                  <a:srgbClr val="00B0F0"/>
                </a:solidFill>
                <a:effectLst>
                  <a:reflection blurRad="6350" stA="55000" endA="300" endPos="45500" dir="5400000" sy="-100000" algn="bl" rotWithShape="0"/>
                </a:effectLst>
              </a:rPr>
              <a:t>DILEEP</a:t>
            </a:r>
          </a:p>
          <a:p>
            <a:pPr marL="1028700" lvl="1" indent="-571500">
              <a:buFont typeface="Arial" panose="020B0604020202020204" pitchFamily="34" charset="0"/>
              <a:buChar char="•"/>
            </a:pPr>
            <a:r>
              <a:rPr lang="en-IN" sz="6000" dirty="0">
                <a:ln>
                  <a:solidFill>
                    <a:schemeClr val="bg1"/>
                  </a:solidFill>
                </a:ln>
                <a:solidFill>
                  <a:srgbClr val="FFFF00"/>
                </a:solidFill>
                <a:effectLst>
                  <a:reflection blurRad="6350" stA="55000" endA="300" endPos="45500" dir="5400000" sy="-100000" algn="bl" rotWithShape="0"/>
                </a:effectLst>
              </a:rPr>
              <a:t>JOY BENNY</a:t>
            </a:r>
          </a:p>
          <a:p>
            <a:pPr marL="1028700" lvl="1" indent="-571500">
              <a:buFont typeface="Arial" panose="020B0604020202020204" pitchFamily="34" charset="0"/>
              <a:buChar char="•"/>
            </a:pPr>
            <a:endParaRPr lang="en-IN" sz="4400" dirty="0">
              <a:solidFill>
                <a:schemeClr val="bg1"/>
              </a:solidFill>
            </a:endParaRPr>
          </a:p>
        </p:txBody>
      </p:sp>
    </p:spTree>
    <p:extLst>
      <p:ext uri="{BB962C8B-B14F-4D97-AF65-F5344CB8AC3E}">
        <p14:creationId xmlns:p14="http://schemas.microsoft.com/office/powerpoint/2010/main" val="328198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811D3-B006-3033-139B-9D2F76E38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6381A3D-AB06-D13B-1C2B-4DEA4D355331}"/>
              </a:ext>
            </a:extLst>
          </p:cNvPr>
          <p:cNvSpPr txBox="1"/>
          <p:nvPr/>
        </p:nvSpPr>
        <p:spPr>
          <a:xfrm>
            <a:off x="203200" y="560401"/>
            <a:ext cx="9087555" cy="584775"/>
          </a:xfrm>
          <a:prstGeom prst="rect">
            <a:avLst/>
          </a:prstGeom>
          <a:noFill/>
        </p:spPr>
        <p:txBody>
          <a:bodyPr wrap="square">
            <a:spAutoFit/>
          </a:bodyPr>
          <a:lstStyle/>
          <a:p>
            <a:pPr marL="457200" indent="-457200">
              <a:buFont typeface="Arial" panose="020B0604020202020204" pitchFamily="34" charset="0"/>
              <a:buChar char="•"/>
            </a:pPr>
            <a:r>
              <a:rPr lang="en-GB" sz="3200" u="sng" dirty="0">
                <a:solidFill>
                  <a:srgbClr val="66FF33"/>
                </a:solidFill>
                <a:latin typeface="Bookman Old Style" panose="02050604050505020204" pitchFamily="18" charset="0"/>
              </a:rPr>
              <a:t>Keyword Research Tools</a:t>
            </a:r>
            <a:endParaRPr lang="en-IN" sz="3200" u="sng" dirty="0"/>
          </a:p>
        </p:txBody>
      </p:sp>
      <p:pic>
        <p:nvPicPr>
          <p:cNvPr id="12" name="Picture 11">
            <a:extLst>
              <a:ext uri="{FF2B5EF4-FFF2-40B4-BE49-F238E27FC236}">
                <a16:creationId xmlns:a16="http://schemas.microsoft.com/office/drawing/2014/main" id="{93FF33B1-3AB2-39D5-58E6-A47FF66D450E}"/>
              </a:ext>
            </a:extLst>
          </p:cNvPr>
          <p:cNvPicPr>
            <a:picLocks noChangeAspect="1"/>
          </p:cNvPicPr>
          <p:nvPr/>
        </p:nvPicPr>
        <p:blipFill>
          <a:blip r:embed="rId3"/>
          <a:stretch>
            <a:fillRect/>
          </a:stretch>
        </p:blipFill>
        <p:spPr>
          <a:xfrm>
            <a:off x="124178" y="1484097"/>
            <a:ext cx="5633155" cy="4160348"/>
          </a:xfrm>
          <a:prstGeom prst="rect">
            <a:avLst/>
          </a:prstGeom>
        </p:spPr>
      </p:pic>
      <p:pic>
        <p:nvPicPr>
          <p:cNvPr id="14" name="Picture 13">
            <a:extLst>
              <a:ext uri="{FF2B5EF4-FFF2-40B4-BE49-F238E27FC236}">
                <a16:creationId xmlns:a16="http://schemas.microsoft.com/office/drawing/2014/main" id="{0E6BEC7A-D22C-E70A-1A7F-8EA8C14D18C6}"/>
              </a:ext>
            </a:extLst>
          </p:cNvPr>
          <p:cNvPicPr>
            <a:picLocks noChangeAspect="1"/>
          </p:cNvPicPr>
          <p:nvPr/>
        </p:nvPicPr>
        <p:blipFill>
          <a:blip r:embed="rId4"/>
          <a:stretch>
            <a:fillRect/>
          </a:stretch>
        </p:blipFill>
        <p:spPr>
          <a:xfrm>
            <a:off x="6350000" y="1484098"/>
            <a:ext cx="5249333" cy="4160348"/>
          </a:xfrm>
          <a:prstGeom prst="rect">
            <a:avLst/>
          </a:prstGeom>
        </p:spPr>
      </p:pic>
    </p:spTree>
    <p:extLst>
      <p:ext uri="{BB962C8B-B14F-4D97-AF65-F5344CB8AC3E}">
        <p14:creationId xmlns:p14="http://schemas.microsoft.com/office/powerpoint/2010/main" val="3108795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30820D-534F-8E03-05E5-91B78486E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E05D9477-7F49-01EC-082D-1B5EB5EAC5EF}"/>
              </a:ext>
            </a:extLst>
          </p:cNvPr>
          <p:cNvPicPr>
            <a:picLocks noChangeAspect="1"/>
          </p:cNvPicPr>
          <p:nvPr/>
        </p:nvPicPr>
        <p:blipFill>
          <a:blip r:embed="rId3"/>
          <a:stretch>
            <a:fillRect/>
          </a:stretch>
        </p:blipFill>
        <p:spPr>
          <a:xfrm>
            <a:off x="280704" y="1625600"/>
            <a:ext cx="5692633" cy="4739975"/>
          </a:xfrm>
          <a:prstGeom prst="rect">
            <a:avLst/>
          </a:prstGeom>
        </p:spPr>
      </p:pic>
      <p:pic>
        <p:nvPicPr>
          <p:cNvPr id="15" name="Picture 14">
            <a:extLst>
              <a:ext uri="{FF2B5EF4-FFF2-40B4-BE49-F238E27FC236}">
                <a16:creationId xmlns:a16="http://schemas.microsoft.com/office/drawing/2014/main" id="{DB095E86-920F-043C-5BB2-9AB78358D71C}"/>
              </a:ext>
            </a:extLst>
          </p:cNvPr>
          <p:cNvPicPr>
            <a:picLocks noChangeAspect="1"/>
          </p:cNvPicPr>
          <p:nvPr/>
        </p:nvPicPr>
        <p:blipFill>
          <a:blip r:embed="rId4"/>
          <a:stretch>
            <a:fillRect/>
          </a:stretch>
        </p:blipFill>
        <p:spPr>
          <a:xfrm>
            <a:off x="6861246" y="1625600"/>
            <a:ext cx="4442845" cy="4739975"/>
          </a:xfrm>
          <a:prstGeom prst="rect">
            <a:avLst/>
          </a:prstGeom>
        </p:spPr>
      </p:pic>
      <p:sp>
        <p:nvSpPr>
          <p:cNvPr id="17" name="TextBox 16">
            <a:extLst>
              <a:ext uri="{FF2B5EF4-FFF2-40B4-BE49-F238E27FC236}">
                <a16:creationId xmlns:a16="http://schemas.microsoft.com/office/drawing/2014/main" id="{28DDEE71-E8ED-5AFB-3DE5-B5472CD10EFC}"/>
              </a:ext>
            </a:extLst>
          </p:cNvPr>
          <p:cNvSpPr txBox="1"/>
          <p:nvPr/>
        </p:nvSpPr>
        <p:spPr>
          <a:xfrm>
            <a:off x="0" y="312400"/>
            <a:ext cx="10408355" cy="707886"/>
          </a:xfrm>
          <a:prstGeom prst="rect">
            <a:avLst/>
          </a:prstGeom>
          <a:noFill/>
        </p:spPr>
        <p:txBody>
          <a:bodyPr wrap="square">
            <a:spAutoFit/>
          </a:bodyPr>
          <a:lstStyle/>
          <a:p>
            <a:pPr marL="571500" indent="-571500">
              <a:buFont typeface="Arial" panose="020B0604020202020204" pitchFamily="34" charset="0"/>
              <a:buChar char="•"/>
            </a:pPr>
            <a:r>
              <a:rPr lang="en-IN" sz="4000" u="sng" dirty="0">
                <a:solidFill>
                  <a:srgbClr val="00FFCC"/>
                </a:solidFill>
                <a:effectLst/>
                <a:latin typeface="Bookman Old Style" panose="02050604050505020204" pitchFamily="18" charset="0"/>
              </a:rPr>
              <a:t>Analysis of Competitor keywords:</a:t>
            </a:r>
            <a:endParaRPr lang="en-IN" sz="4000" u="sng" dirty="0">
              <a:solidFill>
                <a:srgbClr val="00FFCC"/>
              </a:solidFill>
              <a:latin typeface="Bookman Old Style" panose="02050604050505020204" pitchFamily="18" charset="0"/>
            </a:endParaRPr>
          </a:p>
        </p:txBody>
      </p:sp>
    </p:spTree>
    <p:extLst>
      <p:ext uri="{BB962C8B-B14F-4D97-AF65-F5344CB8AC3E}">
        <p14:creationId xmlns:p14="http://schemas.microsoft.com/office/powerpoint/2010/main" val="160089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D969B8-26B6-607D-3908-DD528DC30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00"/>
            <a:ext cx="12192000" cy="6858000"/>
          </a:xfrm>
          <a:prstGeom prst="rect">
            <a:avLst/>
          </a:prstGeom>
        </p:spPr>
      </p:pic>
      <p:sp>
        <p:nvSpPr>
          <p:cNvPr id="4" name="TextBox 3">
            <a:extLst>
              <a:ext uri="{FF2B5EF4-FFF2-40B4-BE49-F238E27FC236}">
                <a16:creationId xmlns:a16="http://schemas.microsoft.com/office/drawing/2014/main" id="{124E0BC1-D832-4D8D-6996-F89A61DB87BE}"/>
              </a:ext>
            </a:extLst>
          </p:cNvPr>
          <p:cNvSpPr txBox="1"/>
          <p:nvPr/>
        </p:nvSpPr>
        <p:spPr>
          <a:xfrm>
            <a:off x="427394" y="182305"/>
            <a:ext cx="6096000" cy="769441"/>
          </a:xfrm>
          <a:prstGeom prst="rect">
            <a:avLst/>
          </a:prstGeom>
          <a:noFill/>
        </p:spPr>
        <p:txBody>
          <a:bodyPr wrap="square">
            <a:spAutoFit/>
          </a:bodyPr>
          <a:lstStyle/>
          <a:p>
            <a:pPr marL="457200" indent="-457200">
              <a:buFont typeface="Arial" panose="020B0604020202020204" pitchFamily="34" charset="0"/>
              <a:buChar char="•"/>
            </a:pPr>
            <a:r>
              <a:rPr lang="en-GB" sz="4400" u="sng" dirty="0">
                <a:solidFill>
                  <a:srgbClr val="00FFCC"/>
                </a:solidFill>
              </a:rPr>
              <a:t>Long-tail Keyword </a:t>
            </a:r>
            <a:endParaRPr lang="en-IN" sz="4400" u="sng" dirty="0">
              <a:solidFill>
                <a:srgbClr val="00FFCC"/>
              </a:solidFill>
            </a:endParaRPr>
          </a:p>
        </p:txBody>
      </p:sp>
      <p:sp>
        <p:nvSpPr>
          <p:cNvPr id="6" name="TextBox 5">
            <a:extLst>
              <a:ext uri="{FF2B5EF4-FFF2-40B4-BE49-F238E27FC236}">
                <a16:creationId xmlns:a16="http://schemas.microsoft.com/office/drawing/2014/main" id="{9577E065-443A-57E9-4254-8271C2633B6D}"/>
              </a:ext>
            </a:extLst>
          </p:cNvPr>
          <p:cNvSpPr txBox="1"/>
          <p:nvPr/>
        </p:nvSpPr>
        <p:spPr>
          <a:xfrm>
            <a:off x="383822" y="975843"/>
            <a:ext cx="11808178" cy="1015663"/>
          </a:xfrm>
          <a:prstGeom prst="rect">
            <a:avLst/>
          </a:prstGeom>
          <a:noFill/>
        </p:spPr>
        <p:txBody>
          <a:bodyPr wrap="square">
            <a:spAutoFit/>
          </a:bodyPr>
          <a:lstStyle/>
          <a:p>
            <a:r>
              <a:rPr lang="en-US" sz="2000" b="1" i="0" dirty="0">
                <a:solidFill>
                  <a:schemeClr val="bg1"/>
                </a:solidFill>
                <a:effectLst/>
                <a:latin typeface="unify sans bold"/>
              </a:rPr>
              <a:t>Long-tail keywords </a:t>
            </a:r>
            <a:r>
              <a:rPr lang="en-US" sz="2000" b="0" i="0" dirty="0">
                <a:solidFill>
                  <a:schemeClr val="bg1"/>
                </a:solidFill>
                <a:effectLst/>
                <a:latin typeface="unify sans regular"/>
              </a:rPr>
              <a:t>are longer and more specific </a:t>
            </a:r>
            <a:r>
              <a:rPr lang="en-US" sz="2000" dirty="0">
                <a:solidFill>
                  <a:schemeClr val="bg1"/>
                </a:solidFill>
                <a:latin typeface="unify sans regular"/>
              </a:rPr>
              <a:t>keyword </a:t>
            </a:r>
            <a:r>
              <a:rPr lang="en-US" sz="2000" b="0" i="0" dirty="0">
                <a:solidFill>
                  <a:schemeClr val="bg1"/>
                </a:solidFill>
                <a:effectLst/>
                <a:latin typeface="unify sans regular"/>
              </a:rPr>
              <a:t>phrases that visitors are more likely to use when they’re closer to a point-of-purchase or when they’re using </a:t>
            </a:r>
            <a:r>
              <a:rPr lang="en-US" sz="2000" dirty="0">
                <a:solidFill>
                  <a:schemeClr val="bg1"/>
                </a:solidFill>
                <a:latin typeface="unify sans regular"/>
              </a:rPr>
              <a:t>voice search</a:t>
            </a:r>
            <a:r>
              <a:rPr lang="en-US" sz="2000" b="0" i="0" dirty="0">
                <a:solidFill>
                  <a:schemeClr val="bg1"/>
                </a:solidFill>
                <a:effectLst/>
                <a:latin typeface="unify sans regular"/>
              </a:rPr>
              <a:t> Most long-tail keywords have lower search volume than short or “head” keywords.</a:t>
            </a:r>
            <a:endParaRPr lang="en-IN" sz="2000" dirty="0">
              <a:solidFill>
                <a:schemeClr val="bg1"/>
              </a:solidFill>
            </a:endParaRPr>
          </a:p>
        </p:txBody>
      </p:sp>
      <p:pic>
        <p:nvPicPr>
          <p:cNvPr id="15" name="Picture 14">
            <a:extLst>
              <a:ext uri="{FF2B5EF4-FFF2-40B4-BE49-F238E27FC236}">
                <a16:creationId xmlns:a16="http://schemas.microsoft.com/office/drawing/2014/main" id="{62EE8B74-4103-202C-E127-A86B200D3FB1}"/>
              </a:ext>
            </a:extLst>
          </p:cNvPr>
          <p:cNvPicPr>
            <a:picLocks noChangeAspect="1"/>
          </p:cNvPicPr>
          <p:nvPr/>
        </p:nvPicPr>
        <p:blipFill>
          <a:blip r:embed="rId3"/>
          <a:stretch>
            <a:fillRect/>
          </a:stretch>
        </p:blipFill>
        <p:spPr>
          <a:xfrm>
            <a:off x="395111" y="2409031"/>
            <a:ext cx="5273497" cy="3665538"/>
          </a:xfrm>
          <a:prstGeom prst="rect">
            <a:avLst/>
          </a:prstGeom>
        </p:spPr>
      </p:pic>
      <p:pic>
        <p:nvPicPr>
          <p:cNvPr id="17" name="Picture 16">
            <a:extLst>
              <a:ext uri="{FF2B5EF4-FFF2-40B4-BE49-F238E27FC236}">
                <a16:creationId xmlns:a16="http://schemas.microsoft.com/office/drawing/2014/main" id="{EDC38B8E-1164-FDE6-D392-CE48E9036E62}"/>
              </a:ext>
            </a:extLst>
          </p:cNvPr>
          <p:cNvPicPr>
            <a:picLocks noChangeAspect="1"/>
          </p:cNvPicPr>
          <p:nvPr/>
        </p:nvPicPr>
        <p:blipFill>
          <a:blip r:embed="rId4"/>
          <a:stretch>
            <a:fillRect/>
          </a:stretch>
        </p:blipFill>
        <p:spPr>
          <a:xfrm>
            <a:off x="6523394" y="2386169"/>
            <a:ext cx="4607450" cy="3711262"/>
          </a:xfrm>
          <a:prstGeom prst="rect">
            <a:avLst/>
          </a:prstGeom>
        </p:spPr>
      </p:pic>
    </p:spTree>
    <p:extLst>
      <p:ext uri="{BB962C8B-B14F-4D97-AF65-F5344CB8AC3E}">
        <p14:creationId xmlns:p14="http://schemas.microsoft.com/office/powerpoint/2010/main" val="177377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CF566-3280-65BC-FA0E-D39284210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B37B73C-6807-0335-EE4D-C973C693B2AB}"/>
              </a:ext>
            </a:extLst>
          </p:cNvPr>
          <p:cNvSpPr txBox="1"/>
          <p:nvPr/>
        </p:nvSpPr>
        <p:spPr>
          <a:xfrm>
            <a:off x="112889" y="540435"/>
            <a:ext cx="12079111" cy="954107"/>
          </a:xfrm>
          <a:prstGeom prst="rect">
            <a:avLst/>
          </a:prstGeom>
          <a:noFill/>
        </p:spPr>
        <p:txBody>
          <a:bodyPr wrap="square">
            <a:spAutoFit/>
          </a:bodyPr>
          <a:lstStyle/>
          <a:p>
            <a:pPr marL="457200" lvl="0" indent="-317500" algn="l" rtl="0">
              <a:spcBef>
                <a:spcPts val="0"/>
              </a:spcBef>
              <a:spcAft>
                <a:spcPts val="0"/>
              </a:spcAft>
              <a:buSzPts val="1400"/>
              <a:buChar char="●"/>
            </a:pPr>
            <a:r>
              <a:rPr lang="en-GB" sz="2800" dirty="0">
                <a:solidFill>
                  <a:srgbClr val="00FFCC"/>
                </a:solidFill>
                <a:latin typeface="Bookman Old Style" panose="02050604050505020204" pitchFamily="18" charset="0"/>
              </a:rPr>
              <a:t>On page Optimization</a:t>
            </a:r>
            <a:r>
              <a:rPr lang="en-GB" sz="2800" b="1" dirty="0">
                <a:solidFill>
                  <a:srgbClr val="00FFCC"/>
                </a:solidFill>
                <a:latin typeface="Bookman Old Style" panose="02050604050505020204" pitchFamily="18" charset="0"/>
              </a:rPr>
              <a:t>: </a:t>
            </a:r>
            <a:r>
              <a:rPr lang="en-GB" sz="2800" dirty="0">
                <a:solidFill>
                  <a:srgbClr val="FF0000"/>
                </a:solidFill>
                <a:latin typeface="Bookman Old Style" panose="02050604050505020204" pitchFamily="18" charset="0"/>
              </a:rPr>
              <a:t>Meta Tag optimization &amp; content optimization</a:t>
            </a:r>
          </a:p>
        </p:txBody>
      </p:sp>
      <p:sp>
        <p:nvSpPr>
          <p:cNvPr id="6" name="TextBox 5">
            <a:extLst>
              <a:ext uri="{FF2B5EF4-FFF2-40B4-BE49-F238E27FC236}">
                <a16:creationId xmlns:a16="http://schemas.microsoft.com/office/drawing/2014/main" id="{13A10C1D-75ED-7D60-CEEF-F92F7AC4CD90}"/>
              </a:ext>
            </a:extLst>
          </p:cNvPr>
          <p:cNvSpPr txBox="1"/>
          <p:nvPr/>
        </p:nvSpPr>
        <p:spPr>
          <a:xfrm>
            <a:off x="685800" y="1494542"/>
            <a:ext cx="11393312" cy="1477328"/>
          </a:xfrm>
          <a:prstGeom prst="rect">
            <a:avLst/>
          </a:prstGeom>
          <a:noFill/>
        </p:spPr>
        <p:txBody>
          <a:bodyPr wrap="square">
            <a:spAutoFit/>
          </a:bodyPr>
          <a:lstStyle/>
          <a:p>
            <a:r>
              <a:rPr lang="en-US" b="0" i="0" dirty="0">
                <a:solidFill>
                  <a:schemeClr val="bg1"/>
                </a:solidFill>
                <a:effectLst/>
                <a:latin typeface="OracleSansVF"/>
              </a:rPr>
              <a:t>YES BANK transformed its website – www.yesbank.in - by moving to SLA based, Oracle managed Oracle Content Management platform service and simplified their operational management while also achieving new age capabilities around Digital Asset Management, AI/ML and Video production. The Bank’s website now has a very low TCO with Oracle Content Management based Web Experience Delivery. The corporate website for the Bank was running on Oracle WebCenter Sites for the last few years and it was time for a version upgrade.</a:t>
            </a:r>
            <a:endParaRPr lang="en-IN" dirty="0">
              <a:solidFill>
                <a:schemeClr val="bg1"/>
              </a:solidFill>
            </a:endParaRPr>
          </a:p>
        </p:txBody>
      </p:sp>
      <p:sp>
        <p:nvSpPr>
          <p:cNvPr id="8" name="TextBox 7">
            <a:extLst>
              <a:ext uri="{FF2B5EF4-FFF2-40B4-BE49-F238E27FC236}">
                <a16:creationId xmlns:a16="http://schemas.microsoft.com/office/drawing/2014/main" id="{8258D0EB-98D2-0E9E-EBBD-562664EE3BB7}"/>
              </a:ext>
            </a:extLst>
          </p:cNvPr>
          <p:cNvSpPr txBox="1"/>
          <p:nvPr/>
        </p:nvSpPr>
        <p:spPr>
          <a:xfrm>
            <a:off x="458428" y="3249481"/>
            <a:ext cx="6186310" cy="584775"/>
          </a:xfrm>
          <a:prstGeom prst="rect">
            <a:avLst/>
          </a:prstGeom>
          <a:noFill/>
        </p:spPr>
        <p:txBody>
          <a:bodyPr wrap="square">
            <a:spAutoFit/>
          </a:bodyPr>
          <a:lstStyle/>
          <a:p>
            <a:pPr marL="457200" indent="-457200">
              <a:buFont typeface="Arial" panose="020B0604020202020204" pitchFamily="34" charset="0"/>
              <a:buChar char="•"/>
            </a:pPr>
            <a:r>
              <a:rPr lang="en-IN" sz="3200" dirty="0">
                <a:solidFill>
                  <a:srgbClr val="FF0000"/>
                </a:solidFill>
                <a:effectLst/>
                <a:latin typeface="Bookman Old Style" panose="02050604050505020204" pitchFamily="18" charset="0"/>
              </a:rPr>
              <a:t>Meta Description for SEO:</a:t>
            </a:r>
            <a:endParaRPr lang="en-IN" sz="3200" dirty="0">
              <a:latin typeface="Bookman Old Style" panose="02050604050505020204" pitchFamily="18" charset="0"/>
            </a:endParaRPr>
          </a:p>
        </p:txBody>
      </p:sp>
      <p:sp>
        <p:nvSpPr>
          <p:cNvPr id="5" name="TextBox 4">
            <a:extLst>
              <a:ext uri="{FF2B5EF4-FFF2-40B4-BE49-F238E27FC236}">
                <a16:creationId xmlns:a16="http://schemas.microsoft.com/office/drawing/2014/main" id="{649AAC2F-9551-12BB-F42F-15796FBF5EB0}"/>
              </a:ext>
            </a:extLst>
          </p:cNvPr>
          <p:cNvSpPr txBox="1"/>
          <p:nvPr/>
        </p:nvSpPr>
        <p:spPr>
          <a:xfrm>
            <a:off x="1371599" y="3886131"/>
            <a:ext cx="8386763" cy="3276282"/>
          </a:xfrm>
          <a:prstGeom prst="rect">
            <a:avLst/>
          </a:prstGeom>
          <a:noFill/>
        </p:spPr>
        <p:txBody>
          <a:bodyPr wrap="square">
            <a:spAutoFit/>
          </a:bodyPr>
          <a:lstStyle/>
          <a:p>
            <a:pPr marL="285750" indent="-285750" algn="l">
              <a:lnSpc>
                <a:spcPct val="150000"/>
              </a:lnSpc>
              <a:buFont typeface="Wingdings" panose="05000000000000000000" pitchFamily="2" charset="2"/>
              <a:buChar char="ü"/>
            </a:pPr>
            <a:r>
              <a:rPr lang="en-US" sz="2000" b="0" i="0" dirty="0">
                <a:solidFill>
                  <a:schemeClr val="bg1"/>
                </a:solidFill>
                <a:effectLst/>
                <a:latin typeface="Google Sans"/>
              </a:rPr>
              <a:t>Create unique descriptions for each page on your site.</a:t>
            </a:r>
          </a:p>
          <a:p>
            <a:pPr marL="285750" indent="-285750" algn="l">
              <a:lnSpc>
                <a:spcPct val="150000"/>
              </a:lnSpc>
              <a:buFont typeface="Wingdings" panose="05000000000000000000" pitchFamily="2" charset="2"/>
              <a:buChar char="ü"/>
            </a:pPr>
            <a:r>
              <a:rPr lang="en-US" sz="2000" b="0" i="0" dirty="0">
                <a:solidFill>
                  <a:schemeClr val="bg1"/>
                </a:solidFill>
                <a:effectLst/>
                <a:latin typeface="Google Sans"/>
              </a:rPr>
              <a:t>Include relevant information about the content in the description.</a:t>
            </a:r>
          </a:p>
          <a:p>
            <a:pPr marL="285750" indent="-285750" algn="l">
              <a:lnSpc>
                <a:spcPct val="150000"/>
              </a:lnSpc>
              <a:buFont typeface="Wingdings" panose="05000000000000000000" pitchFamily="2" charset="2"/>
              <a:buChar char="ü"/>
            </a:pPr>
            <a:r>
              <a:rPr lang="en-US" sz="2000" b="0" i="0" dirty="0">
                <a:solidFill>
                  <a:schemeClr val="bg1"/>
                </a:solidFill>
                <a:effectLst/>
                <a:latin typeface="Google Sans"/>
              </a:rPr>
              <a:t>Programmatically generate descriptions.</a:t>
            </a:r>
          </a:p>
          <a:p>
            <a:pPr marL="285750" indent="-285750" algn="l">
              <a:lnSpc>
                <a:spcPct val="150000"/>
              </a:lnSpc>
              <a:buFont typeface="Wingdings" panose="05000000000000000000" pitchFamily="2" charset="2"/>
              <a:buChar char="ü"/>
            </a:pPr>
            <a:r>
              <a:rPr lang="en-US" sz="2000" b="0" i="0" dirty="0">
                <a:solidFill>
                  <a:schemeClr val="bg1"/>
                </a:solidFill>
                <a:effectLst/>
                <a:latin typeface="Google Sans"/>
              </a:rPr>
              <a:t>Use quality descriptions.</a:t>
            </a:r>
          </a:p>
          <a:p>
            <a:pPr marL="285750" indent="-285750" algn="l">
              <a:lnSpc>
                <a:spcPct val="150000"/>
              </a:lnSpc>
              <a:buFont typeface="Wingdings" panose="05000000000000000000" pitchFamily="2" charset="2"/>
              <a:buChar char="ü"/>
            </a:pPr>
            <a:r>
              <a:rPr lang="en-US" sz="2000" b="0" i="0" dirty="0">
                <a:solidFill>
                  <a:schemeClr val="bg1"/>
                </a:solidFill>
                <a:effectLst/>
                <a:latin typeface="Google Sans"/>
              </a:rPr>
              <a:t>The meta description summarizes a page's content and presents that to users in the search results.</a:t>
            </a:r>
            <a:br>
              <a:rPr lang="en-US" sz="2000" b="0" i="0" dirty="0">
                <a:solidFill>
                  <a:schemeClr val="bg1"/>
                </a:solidFill>
                <a:effectLst/>
                <a:latin typeface="arial" panose="020B0604020202020204" pitchFamily="34" charset="0"/>
              </a:rPr>
            </a:br>
            <a:endParaRPr lang="en-IN" sz="2000" dirty="0">
              <a:solidFill>
                <a:schemeClr val="bg1"/>
              </a:solidFill>
            </a:endParaRPr>
          </a:p>
        </p:txBody>
      </p:sp>
    </p:spTree>
    <p:extLst>
      <p:ext uri="{BB962C8B-B14F-4D97-AF65-F5344CB8AC3E}">
        <p14:creationId xmlns:p14="http://schemas.microsoft.com/office/powerpoint/2010/main" val="2872553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ED0154-3837-FD95-E232-A349393E4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460DCE1-C3AC-2673-B460-432D6FD0A627}"/>
              </a:ext>
            </a:extLst>
          </p:cNvPr>
          <p:cNvSpPr txBox="1"/>
          <p:nvPr/>
        </p:nvSpPr>
        <p:spPr>
          <a:xfrm>
            <a:off x="214313" y="201097"/>
            <a:ext cx="7411640" cy="707886"/>
          </a:xfrm>
          <a:prstGeom prst="rect">
            <a:avLst/>
          </a:prstGeom>
          <a:noFill/>
        </p:spPr>
        <p:txBody>
          <a:bodyPr wrap="square">
            <a:spAutoFit/>
          </a:bodyPr>
          <a:lstStyle/>
          <a:p>
            <a:pPr marL="571500" indent="-571500">
              <a:buFont typeface="Arial" panose="020B0604020202020204" pitchFamily="34" charset="0"/>
              <a:buChar char="•"/>
            </a:pPr>
            <a:r>
              <a:rPr lang="en-IN" sz="4000" b="1" u="sng" dirty="0">
                <a:solidFill>
                  <a:srgbClr val="66FF33"/>
                </a:solidFill>
                <a:effectLst/>
                <a:latin typeface="Bahnschrift Light SemiCondensed" panose="020B0502040204020203" pitchFamily="34" charset="0"/>
              </a:rPr>
              <a:t>Content optimization for SEO: </a:t>
            </a:r>
            <a:endParaRPr lang="en-IN" sz="4000" u="sng" dirty="0">
              <a:solidFill>
                <a:srgbClr val="66FF33"/>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27D2EFC2-0624-DE2D-0F22-BB0941A9EAC1}"/>
              </a:ext>
            </a:extLst>
          </p:cNvPr>
          <p:cNvSpPr txBox="1"/>
          <p:nvPr/>
        </p:nvSpPr>
        <p:spPr>
          <a:xfrm>
            <a:off x="328613" y="3508415"/>
            <a:ext cx="9658349" cy="2954655"/>
          </a:xfrm>
          <a:prstGeom prst="rect">
            <a:avLst/>
          </a:prstGeom>
          <a:noFill/>
        </p:spPr>
        <p:txBody>
          <a:bodyPr wrap="square">
            <a:spAutoFit/>
          </a:bodyPr>
          <a:lstStyle/>
          <a:p>
            <a:pPr algn="l"/>
            <a:endParaRPr lang="en-US" b="0" i="0" dirty="0">
              <a:solidFill>
                <a:srgbClr val="66FF33"/>
              </a:solidFill>
              <a:effectLst/>
              <a:latin typeface="Google Sans"/>
            </a:endParaRPr>
          </a:p>
          <a:p>
            <a:pPr algn="l">
              <a:buFont typeface="+mj-lt"/>
              <a:buAutoNum type="arabicPeriod"/>
            </a:pPr>
            <a:r>
              <a:rPr lang="en-US" sz="2800" b="0" i="0" dirty="0">
                <a:solidFill>
                  <a:srgbClr val="66FF99"/>
                </a:solidFill>
                <a:effectLst/>
                <a:latin typeface="Google Sans"/>
              </a:rPr>
              <a:t>Make sure you're targeting a keyword with traffic potential. ...</a:t>
            </a:r>
          </a:p>
          <a:p>
            <a:pPr algn="l">
              <a:buFont typeface="+mj-lt"/>
              <a:buAutoNum type="arabicPeriod"/>
            </a:pPr>
            <a:r>
              <a:rPr lang="en-US" sz="2800" b="0" i="0" dirty="0">
                <a:solidFill>
                  <a:srgbClr val="66FF99"/>
                </a:solidFill>
                <a:effectLst/>
                <a:latin typeface="Google Sans"/>
              </a:rPr>
              <a:t>Make sure it aligns with search intent. ...</a:t>
            </a:r>
          </a:p>
          <a:p>
            <a:pPr algn="l">
              <a:buFont typeface="+mj-lt"/>
              <a:buAutoNum type="arabicPeriod"/>
            </a:pPr>
            <a:r>
              <a:rPr lang="en-US" sz="2800" b="0" i="0" dirty="0">
                <a:solidFill>
                  <a:srgbClr val="66FF99"/>
                </a:solidFill>
                <a:effectLst/>
                <a:latin typeface="Google Sans"/>
              </a:rPr>
              <a:t>Make sure it covers everything searchers want to know. ...</a:t>
            </a:r>
          </a:p>
          <a:p>
            <a:pPr algn="l">
              <a:buFont typeface="+mj-lt"/>
              <a:buAutoNum type="arabicPeriod"/>
            </a:pPr>
            <a:r>
              <a:rPr lang="en-US" sz="2800" b="0" i="0" dirty="0">
                <a:solidFill>
                  <a:srgbClr val="66FF99"/>
                </a:solidFill>
                <a:effectLst/>
                <a:latin typeface="Google Sans"/>
              </a:rPr>
              <a:t>Make sure it's easy and enticing to read. ...</a:t>
            </a:r>
          </a:p>
          <a:p>
            <a:pPr algn="l">
              <a:buFont typeface="+mj-lt"/>
              <a:buAutoNum type="arabicPeriod"/>
            </a:pPr>
            <a:r>
              <a:rPr lang="en-US" sz="2800" b="0" i="0" dirty="0">
                <a:solidFill>
                  <a:srgbClr val="66FF99"/>
                </a:solidFill>
                <a:effectLst/>
                <a:latin typeface="Google Sans"/>
              </a:rPr>
              <a:t>Make sure it has a compelling title tag and description. ...</a:t>
            </a:r>
          </a:p>
          <a:p>
            <a:pPr algn="l">
              <a:buFont typeface="+mj-lt"/>
              <a:buAutoNum type="arabicPeriod"/>
            </a:pPr>
            <a:r>
              <a:rPr lang="en-US" sz="2800" b="0" i="0" dirty="0">
                <a:solidFill>
                  <a:srgbClr val="66FF99"/>
                </a:solidFill>
                <a:effectLst/>
                <a:latin typeface="Google Sans"/>
              </a:rPr>
              <a:t>Make sure it has enough backlinks.</a:t>
            </a:r>
          </a:p>
        </p:txBody>
      </p:sp>
      <p:sp>
        <p:nvSpPr>
          <p:cNvPr id="8" name="TextBox 7">
            <a:extLst>
              <a:ext uri="{FF2B5EF4-FFF2-40B4-BE49-F238E27FC236}">
                <a16:creationId xmlns:a16="http://schemas.microsoft.com/office/drawing/2014/main" id="{344FA9D4-E6DD-79D8-B298-FF2C8D4BB4A1}"/>
              </a:ext>
            </a:extLst>
          </p:cNvPr>
          <p:cNvSpPr txBox="1"/>
          <p:nvPr/>
        </p:nvSpPr>
        <p:spPr>
          <a:xfrm>
            <a:off x="100013" y="800100"/>
            <a:ext cx="9886949" cy="1569660"/>
          </a:xfrm>
          <a:prstGeom prst="rect">
            <a:avLst/>
          </a:prstGeom>
          <a:noFill/>
        </p:spPr>
        <p:txBody>
          <a:bodyPr wrap="square">
            <a:spAutoFit/>
          </a:bodyPr>
          <a:lstStyle/>
          <a:p>
            <a:r>
              <a:rPr lang="en-US" sz="2400" b="0" i="0" dirty="0">
                <a:solidFill>
                  <a:srgbClr val="FFFF00"/>
                </a:solidFill>
                <a:effectLst/>
                <a:latin typeface="Google Sans"/>
              </a:rPr>
              <a:t>Content optimization includes identifying and adding keywords, improving readability, focusing on quality, updating meta information, and linking to external and internal sources. The best way to create ranking articles is by using content optimization tools.</a:t>
            </a:r>
            <a:endParaRPr lang="en-IN" sz="2400" dirty="0">
              <a:solidFill>
                <a:srgbClr val="FFFF00"/>
              </a:solidFill>
            </a:endParaRPr>
          </a:p>
        </p:txBody>
      </p:sp>
      <p:sp>
        <p:nvSpPr>
          <p:cNvPr id="10" name="TextBox 9">
            <a:extLst>
              <a:ext uri="{FF2B5EF4-FFF2-40B4-BE49-F238E27FC236}">
                <a16:creationId xmlns:a16="http://schemas.microsoft.com/office/drawing/2014/main" id="{5F272B6F-0245-6A4A-F0D1-ECFD9693AC8E}"/>
              </a:ext>
            </a:extLst>
          </p:cNvPr>
          <p:cNvSpPr txBox="1"/>
          <p:nvPr/>
        </p:nvSpPr>
        <p:spPr>
          <a:xfrm>
            <a:off x="214313" y="2891195"/>
            <a:ext cx="9554765" cy="707886"/>
          </a:xfrm>
          <a:prstGeom prst="rect">
            <a:avLst/>
          </a:prstGeom>
          <a:noFill/>
        </p:spPr>
        <p:txBody>
          <a:bodyPr wrap="square">
            <a:spAutoFit/>
          </a:bodyPr>
          <a:lstStyle/>
          <a:p>
            <a:pPr marL="571500" indent="-571500" algn="l">
              <a:buFont typeface="Arial" panose="020B0604020202020204" pitchFamily="34" charset="0"/>
              <a:buChar char="•"/>
            </a:pPr>
            <a:r>
              <a:rPr lang="en-US" sz="4000" b="1" i="0" dirty="0">
                <a:solidFill>
                  <a:srgbClr val="00FFCC"/>
                </a:solidFill>
                <a:effectLst/>
                <a:latin typeface="Bahnschrift Light Condensed" panose="020B0502040204020203" pitchFamily="34" charset="0"/>
              </a:rPr>
              <a:t>How to optimize content for SEO:</a:t>
            </a:r>
            <a:endParaRPr lang="en-US" sz="4000" b="0" i="0" dirty="0">
              <a:solidFill>
                <a:srgbClr val="00FFCC"/>
              </a:solidFill>
              <a:effectLst/>
              <a:latin typeface="Bahnschrift Light Condensed" panose="020B0502040204020203" pitchFamily="34" charset="0"/>
            </a:endParaRPr>
          </a:p>
        </p:txBody>
      </p:sp>
    </p:spTree>
    <p:extLst>
      <p:ext uri="{BB962C8B-B14F-4D97-AF65-F5344CB8AC3E}">
        <p14:creationId xmlns:p14="http://schemas.microsoft.com/office/powerpoint/2010/main" val="276507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BB6DF4-D369-96F3-1D38-53FF9B223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5E4C700-EF81-40BC-E613-5C399964483A}"/>
              </a:ext>
            </a:extLst>
          </p:cNvPr>
          <p:cNvSpPr txBox="1"/>
          <p:nvPr/>
        </p:nvSpPr>
        <p:spPr>
          <a:xfrm>
            <a:off x="0" y="0"/>
            <a:ext cx="11458574" cy="1323439"/>
          </a:xfrm>
          <a:prstGeom prst="rect">
            <a:avLst/>
          </a:prstGeom>
          <a:noFill/>
        </p:spPr>
        <p:txBody>
          <a:bodyPr wrap="square">
            <a:spAutoFit/>
          </a:bodyPr>
          <a:lstStyle/>
          <a:p>
            <a:pPr marL="285750" indent="-285750">
              <a:buFont typeface="Arial" panose="020B0604020202020204" pitchFamily="34" charset="0"/>
              <a:buChar char="•"/>
            </a:pPr>
            <a:r>
              <a:rPr lang="en-US" sz="4000" b="1" u="sng" dirty="0">
                <a:solidFill>
                  <a:srgbClr val="FF0000"/>
                </a:solidFill>
                <a:latin typeface="Bahnschrift Light SemiCondensed" panose="020B0502040204020203" pitchFamily="34" charset="0"/>
              </a:rPr>
              <a:t>P</a:t>
            </a:r>
            <a:r>
              <a:rPr lang="en-US" sz="4000" b="1" u="sng" dirty="0">
                <a:solidFill>
                  <a:srgbClr val="FF0000"/>
                </a:solidFill>
                <a:effectLst/>
                <a:latin typeface="Bahnschrift Light SemiCondensed" panose="020B0502040204020203" pitchFamily="34" charset="0"/>
              </a:rPr>
              <a:t>rocess of conducting keyword research and the SEO </a:t>
            </a:r>
            <a:endParaRPr lang="en-US" sz="4000" u="sng" dirty="0">
              <a:latin typeface="Bahnschrift Light SemiCondensed" panose="020B0502040204020203" pitchFamily="34" charset="0"/>
            </a:endParaRPr>
          </a:p>
          <a:p>
            <a:r>
              <a:rPr lang="en-US" sz="4000" b="1" u="sng" dirty="0">
                <a:solidFill>
                  <a:srgbClr val="FF0000"/>
                </a:solidFill>
                <a:effectLst/>
                <a:latin typeface="Bahnschrift Light SemiCondensed" panose="020B0502040204020203" pitchFamily="34" charset="0"/>
              </a:rPr>
              <a:t>recommendations </a:t>
            </a:r>
            <a:r>
              <a:rPr lang="en-US" sz="4000" b="1" dirty="0">
                <a:solidFill>
                  <a:srgbClr val="FF0000"/>
                </a:solidFill>
                <a:effectLst/>
                <a:latin typeface="Bahnschrift Light SemiCondensed" panose="020B0502040204020203" pitchFamily="34" charset="0"/>
              </a:rPr>
              <a:t>:</a:t>
            </a:r>
            <a:endParaRPr lang="en-IN" sz="4000" dirty="0">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7B9CEF1C-E824-9A08-453D-04BECECA6D4F}"/>
              </a:ext>
            </a:extLst>
          </p:cNvPr>
          <p:cNvSpPr txBox="1"/>
          <p:nvPr/>
        </p:nvSpPr>
        <p:spPr>
          <a:xfrm>
            <a:off x="400465" y="1445936"/>
            <a:ext cx="12030074" cy="2677656"/>
          </a:xfrm>
          <a:prstGeom prst="rect">
            <a:avLst/>
          </a:prstGeom>
          <a:noFill/>
        </p:spPr>
        <p:txBody>
          <a:bodyPr wrap="square">
            <a:spAutoFit/>
          </a:bodyPr>
          <a:lstStyle/>
          <a:p>
            <a:pPr marL="457200" indent="-457200">
              <a:buFont typeface="Wingdings" panose="05000000000000000000" pitchFamily="2" charset="2"/>
              <a:buChar char="v"/>
            </a:pPr>
            <a:r>
              <a:rPr lang="en-US" sz="2800" b="0" i="0" dirty="0">
                <a:solidFill>
                  <a:srgbClr val="FFFF99"/>
                </a:solidFill>
                <a:effectLst/>
                <a:latin typeface="Google Sans"/>
              </a:rPr>
              <a:t>Keyword research is the process of finding and analyzing search terms that people enter into search engines with the goal of using that data for a specific purpose, often for search engine optimization (SEO) or general marketing.</a:t>
            </a:r>
          </a:p>
          <a:p>
            <a:pPr marL="457200" indent="-457200">
              <a:buFont typeface="Wingdings" panose="05000000000000000000" pitchFamily="2" charset="2"/>
              <a:buChar char="v"/>
            </a:pPr>
            <a:r>
              <a:rPr lang="en-US" sz="2800" b="0" i="0" dirty="0">
                <a:solidFill>
                  <a:srgbClr val="FFFF99"/>
                </a:solidFill>
                <a:effectLst/>
                <a:latin typeface="Google Sans"/>
              </a:rPr>
              <a:t>There are 4 stages of SEO: keyword research, readability check, linking, and marketing. While each is important on its own, you'll see the best results by ensuring the stages are supporting one another</a:t>
            </a:r>
            <a:r>
              <a:rPr lang="en-US" sz="2800" dirty="0">
                <a:solidFill>
                  <a:srgbClr val="4D5156"/>
                </a:solidFill>
                <a:latin typeface="Google Sans"/>
              </a:rPr>
              <a:t>.</a:t>
            </a:r>
            <a:endParaRPr lang="en-IN" sz="2800" dirty="0">
              <a:solidFill>
                <a:srgbClr val="FFFF99"/>
              </a:solidFill>
            </a:endParaRPr>
          </a:p>
        </p:txBody>
      </p:sp>
      <p:sp>
        <p:nvSpPr>
          <p:cNvPr id="8" name="TextBox 7">
            <a:extLst>
              <a:ext uri="{FF2B5EF4-FFF2-40B4-BE49-F238E27FC236}">
                <a16:creationId xmlns:a16="http://schemas.microsoft.com/office/drawing/2014/main" id="{DC57534B-B72A-F39C-1115-F48D152665FA}"/>
              </a:ext>
            </a:extLst>
          </p:cNvPr>
          <p:cNvSpPr txBox="1"/>
          <p:nvPr/>
        </p:nvSpPr>
        <p:spPr>
          <a:xfrm>
            <a:off x="4052456" y="4073236"/>
            <a:ext cx="7106082" cy="2677656"/>
          </a:xfrm>
          <a:prstGeom prst="rect">
            <a:avLst/>
          </a:prstGeom>
          <a:noFill/>
        </p:spPr>
        <p:txBody>
          <a:bodyPr wrap="square">
            <a:spAutoFit/>
          </a:bodyPr>
          <a:lstStyle/>
          <a:p>
            <a:pPr algn="l">
              <a:buFont typeface="Arial" panose="020B0604020202020204" pitchFamily="34" charset="0"/>
              <a:buChar char="•"/>
            </a:pPr>
            <a:r>
              <a:rPr lang="en-US" sz="2800" b="0" i="0" dirty="0">
                <a:solidFill>
                  <a:srgbClr val="FF0066"/>
                </a:solidFill>
                <a:effectLst/>
                <a:latin typeface="Google Sans"/>
              </a:rPr>
              <a:t>Listen to your customers. Hopefully, you're doing this step already! </a:t>
            </a:r>
          </a:p>
          <a:p>
            <a:pPr algn="l">
              <a:buFont typeface="Arial" panose="020B0604020202020204" pitchFamily="34" charset="0"/>
              <a:buChar char="•"/>
            </a:pPr>
            <a:r>
              <a:rPr lang="en-US" sz="2800" b="0" i="0" dirty="0">
                <a:solidFill>
                  <a:srgbClr val="FF0066"/>
                </a:solidFill>
                <a:effectLst/>
                <a:latin typeface="Google Sans"/>
              </a:rPr>
              <a:t>Type their questions into a search engine.</a:t>
            </a:r>
          </a:p>
          <a:p>
            <a:pPr algn="l">
              <a:buFont typeface="Arial" panose="020B0604020202020204" pitchFamily="34" charset="0"/>
              <a:buChar char="•"/>
            </a:pPr>
            <a:r>
              <a:rPr lang="en-US" sz="2800" b="0" i="0" dirty="0">
                <a:solidFill>
                  <a:srgbClr val="FF0066"/>
                </a:solidFill>
                <a:effectLst/>
                <a:latin typeface="Google Sans"/>
              </a:rPr>
              <a:t>Research the popularity and competition of keywords.</a:t>
            </a:r>
          </a:p>
          <a:p>
            <a:pPr algn="l">
              <a:buFont typeface="Arial" panose="020B0604020202020204" pitchFamily="34" charset="0"/>
              <a:buChar char="•"/>
            </a:pPr>
            <a:r>
              <a:rPr lang="en-US" sz="2800" b="0" i="0" dirty="0">
                <a:solidFill>
                  <a:srgbClr val="FF0066"/>
                </a:solidFill>
                <a:effectLst/>
                <a:latin typeface="Google Sans"/>
              </a:rPr>
              <a:t>Start using keywords on your website.</a:t>
            </a:r>
          </a:p>
        </p:txBody>
      </p:sp>
    </p:spTree>
    <p:extLst>
      <p:ext uri="{BB962C8B-B14F-4D97-AF65-F5344CB8AC3E}">
        <p14:creationId xmlns:p14="http://schemas.microsoft.com/office/powerpoint/2010/main" val="3242274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98CEA-CCFB-1010-F0D4-4478E13CC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7A9CA30-F2B7-D83D-7CAB-F376B7C6BBA2}"/>
              </a:ext>
            </a:extLst>
          </p:cNvPr>
          <p:cNvSpPr txBox="1"/>
          <p:nvPr/>
        </p:nvSpPr>
        <p:spPr>
          <a:xfrm>
            <a:off x="0" y="0"/>
            <a:ext cx="11001375" cy="707886"/>
          </a:xfrm>
          <a:prstGeom prst="rect">
            <a:avLst/>
          </a:prstGeom>
          <a:noFill/>
        </p:spPr>
        <p:txBody>
          <a:bodyPr wrap="square">
            <a:spAutoFit/>
          </a:bodyPr>
          <a:lstStyle/>
          <a:p>
            <a:r>
              <a:rPr lang="en-US" sz="4000" i="1" dirty="0">
                <a:solidFill>
                  <a:srgbClr val="FFFF00"/>
                </a:solidFill>
                <a:effectLst/>
                <a:latin typeface="Bahnschrift Light Condensed" panose="020B0502040204020203" pitchFamily="34" charset="0"/>
              </a:rPr>
              <a:t>In this guide, we’ll cover three steps of keyword research:</a:t>
            </a:r>
            <a:endParaRPr lang="en-IN" sz="4000" dirty="0">
              <a:solidFill>
                <a:srgbClr val="FFFF00"/>
              </a:solidFill>
              <a:latin typeface="Bahnschrift Light Condensed" panose="020B0502040204020203" pitchFamily="34" charset="0"/>
            </a:endParaRPr>
          </a:p>
        </p:txBody>
      </p:sp>
      <p:sp>
        <p:nvSpPr>
          <p:cNvPr id="8" name="TextBox 7">
            <a:extLst>
              <a:ext uri="{FF2B5EF4-FFF2-40B4-BE49-F238E27FC236}">
                <a16:creationId xmlns:a16="http://schemas.microsoft.com/office/drawing/2014/main" id="{2F509775-4339-357C-7636-B3FC5888CAF0}"/>
              </a:ext>
            </a:extLst>
          </p:cNvPr>
          <p:cNvSpPr txBox="1"/>
          <p:nvPr/>
        </p:nvSpPr>
        <p:spPr>
          <a:xfrm>
            <a:off x="257176" y="707887"/>
            <a:ext cx="11758612" cy="5632311"/>
          </a:xfrm>
          <a:prstGeom prst="rect">
            <a:avLst/>
          </a:prstGeom>
          <a:noFill/>
        </p:spPr>
        <p:txBody>
          <a:bodyPr wrap="square">
            <a:spAutoFit/>
          </a:bodyPr>
          <a:lstStyle/>
          <a:p>
            <a:pPr marL="285750" indent="-285750" algn="l">
              <a:buFont typeface="Wingdings" panose="05000000000000000000" pitchFamily="2" charset="2"/>
              <a:buChar char="ü"/>
            </a:pPr>
            <a:r>
              <a:rPr lang="en-US" sz="3600" b="0" i="0" dirty="0">
                <a:solidFill>
                  <a:schemeClr val="bg1"/>
                </a:solidFill>
                <a:effectLst/>
                <a:latin typeface="Google Sans"/>
              </a:rPr>
              <a:t>Listen to your customers. Hopefully, you're doing this step already! ...</a:t>
            </a:r>
          </a:p>
          <a:p>
            <a:pPr algn="l"/>
            <a:endParaRPr lang="en-US" sz="3600" b="0" i="0" dirty="0">
              <a:solidFill>
                <a:schemeClr val="bg1"/>
              </a:solidFill>
              <a:effectLst/>
              <a:latin typeface="Google Sans"/>
            </a:endParaRPr>
          </a:p>
          <a:p>
            <a:pPr marL="285750" indent="-285750" algn="l">
              <a:buFont typeface="Wingdings" panose="05000000000000000000" pitchFamily="2" charset="2"/>
              <a:buChar char="ü"/>
            </a:pPr>
            <a:r>
              <a:rPr lang="en-US" sz="3600" b="0" i="0" dirty="0">
                <a:solidFill>
                  <a:schemeClr val="bg1"/>
                </a:solidFill>
                <a:effectLst/>
                <a:latin typeface="Google Sans"/>
              </a:rPr>
              <a:t>Type their questions into a search engine.</a:t>
            </a:r>
          </a:p>
          <a:p>
            <a:pPr algn="l"/>
            <a:endParaRPr lang="en-US" sz="3600" b="0" i="0" dirty="0">
              <a:solidFill>
                <a:schemeClr val="bg1"/>
              </a:solidFill>
              <a:effectLst/>
              <a:latin typeface="Google Sans"/>
            </a:endParaRPr>
          </a:p>
          <a:p>
            <a:pPr marL="285750" indent="-285750" algn="l">
              <a:buFont typeface="Wingdings" panose="05000000000000000000" pitchFamily="2" charset="2"/>
              <a:buChar char="ü"/>
            </a:pPr>
            <a:r>
              <a:rPr lang="en-US" sz="3600" b="0" i="0" dirty="0">
                <a:solidFill>
                  <a:schemeClr val="bg1"/>
                </a:solidFill>
                <a:effectLst/>
                <a:latin typeface="Google Sans"/>
              </a:rPr>
              <a:t>Research the popularity and competition of keywords. </a:t>
            </a:r>
          </a:p>
          <a:p>
            <a:pPr algn="l"/>
            <a:endParaRPr lang="en-US" sz="3600" b="0" i="0" dirty="0">
              <a:solidFill>
                <a:schemeClr val="bg1"/>
              </a:solidFill>
              <a:effectLst/>
              <a:latin typeface="Google Sans"/>
            </a:endParaRPr>
          </a:p>
          <a:p>
            <a:pPr marL="285750" indent="-285750" algn="l">
              <a:buFont typeface="Wingdings" panose="05000000000000000000" pitchFamily="2" charset="2"/>
              <a:buChar char="ü"/>
            </a:pPr>
            <a:r>
              <a:rPr lang="en-US" sz="3600" b="0" i="0" dirty="0">
                <a:solidFill>
                  <a:schemeClr val="bg1"/>
                </a:solidFill>
                <a:effectLst/>
                <a:latin typeface="Google Sans"/>
              </a:rPr>
              <a:t>Start using keywords on your website.</a:t>
            </a:r>
          </a:p>
          <a:p>
            <a:pPr algn="l"/>
            <a:endParaRPr lang="en-US" sz="3600" b="0" i="0" dirty="0">
              <a:solidFill>
                <a:schemeClr val="bg1"/>
              </a:solidFill>
              <a:effectLst/>
              <a:latin typeface="Google Sans"/>
            </a:endParaRPr>
          </a:p>
          <a:p>
            <a:pPr marL="285750" indent="-285750" algn="l">
              <a:buFont typeface="Wingdings" panose="05000000000000000000" pitchFamily="2" charset="2"/>
              <a:buChar char="ü"/>
            </a:pPr>
            <a:r>
              <a:rPr lang="en-US" sz="3600" b="0" i="0" dirty="0">
                <a:solidFill>
                  <a:schemeClr val="bg1"/>
                </a:solidFill>
                <a:effectLst/>
                <a:latin typeface="Google Sans"/>
              </a:rPr>
              <a:t>Track your results.</a:t>
            </a:r>
          </a:p>
        </p:txBody>
      </p:sp>
    </p:spTree>
    <p:extLst>
      <p:ext uri="{BB962C8B-B14F-4D97-AF65-F5344CB8AC3E}">
        <p14:creationId xmlns:p14="http://schemas.microsoft.com/office/powerpoint/2010/main" val="380838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9650-E94A-7BC4-E4B1-EDD12D1A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1A41182-796B-E723-F39A-EC37E39E48CB}"/>
              </a:ext>
            </a:extLst>
          </p:cNvPr>
          <p:cNvSpPr txBox="1"/>
          <p:nvPr/>
        </p:nvSpPr>
        <p:spPr>
          <a:xfrm>
            <a:off x="0" y="0"/>
            <a:ext cx="12701587" cy="1077218"/>
          </a:xfrm>
          <a:prstGeom prst="rect">
            <a:avLst/>
          </a:prstGeom>
          <a:noFill/>
        </p:spPr>
        <p:txBody>
          <a:bodyPr wrap="square">
            <a:spAutoFit/>
          </a:bodyPr>
          <a:lstStyle/>
          <a:p>
            <a:pPr marL="457200" indent="-457200">
              <a:buFont typeface="Wingdings" panose="05000000000000000000" pitchFamily="2" charset="2"/>
              <a:buChar char="v"/>
            </a:pPr>
            <a:r>
              <a:rPr lang="en-US" sz="3200" b="1" dirty="0">
                <a:solidFill>
                  <a:srgbClr val="CAC224"/>
                </a:solidFill>
                <a:effectLst/>
                <a:latin typeface="Bahnschrift Light SemiCondensed" panose="020B0502040204020203" pitchFamily="34" charset="0"/>
              </a:rPr>
              <a:t>Challenges faced during the research and analysis phase, as well as the key insights gained from the keyword research process</a:t>
            </a:r>
            <a:r>
              <a:rPr lang="en-US" sz="3200" b="1" dirty="0">
                <a:solidFill>
                  <a:srgbClr val="CAC224"/>
                </a:solidFill>
                <a:effectLst/>
                <a:latin typeface="Agency FB" panose="020B0503020202020204" pitchFamily="34" charset="0"/>
              </a:rPr>
              <a:t>. </a:t>
            </a:r>
            <a:endParaRPr lang="en-IN" sz="3200" dirty="0">
              <a:solidFill>
                <a:srgbClr val="CAC224"/>
              </a:solidFill>
            </a:endParaRPr>
          </a:p>
        </p:txBody>
      </p:sp>
      <p:sp>
        <p:nvSpPr>
          <p:cNvPr id="6" name="TextBox 5">
            <a:extLst>
              <a:ext uri="{FF2B5EF4-FFF2-40B4-BE49-F238E27FC236}">
                <a16:creationId xmlns:a16="http://schemas.microsoft.com/office/drawing/2014/main" id="{497FA04C-337B-C9E3-0CEF-9F5719207CD5}"/>
              </a:ext>
            </a:extLst>
          </p:cNvPr>
          <p:cNvSpPr txBox="1"/>
          <p:nvPr/>
        </p:nvSpPr>
        <p:spPr>
          <a:xfrm>
            <a:off x="2571750" y="1501259"/>
            <a:ext cx="9233296" cy="769441"/>
          </a:xfrm>
          <a:prstGeom prst="rect">
            <a:avLst/>
          </a:prstGeom>
          <a:noFill/>
        </p:spPr>
        <p:txBody>
          <a:bodyPr wrap="square">
            <a:spAutoFit/>
          </a:bodyPr>
          <a:lstStyle/>
          <a:p>
            <a:r>
              <a:rPr lang="en-IN" sz="4400" b="1" dirty="0">
                <a:solidFill>
                  <a:srgbClr val="00B0F0"/>
                </a:solidFill>
                <a:effectLst/>
                <a:latin typeface="Bahnschrift Light Condensed" panose="020B0502040204020203" pitchFamily="34" charset="0"/>
              </a:rPr>
              <a:t>What is Keyword Research?</a:t>
            </a:r>
            <a:endParaRPr lang="en-IN" sz="4400" dirty="0">
              <a:solidFill>
                <a:srgbClr val="00B0F0"/>
              </a:solidFill>
              <a:latin typeface="Bahnschrift Light Condensed" panose="020B0502040204020203" pitchFamily="34" charset="0"/>
            </a:endParaRPr>
          </a:p>
        </p:txBody>
      </p:sp>
      <p:sp>
        <p:nvSpPr>
          <p:cNvPr id="8" name="TextBox 7">
            <a:extLst>
              <a:ext uri="{FF2B5EF4-FFF2-40B4-BE49-F238E27FC236}">
                <a16:creationId xmlns:a16="http://schemas.microsoft.com/office/drawing/2014/main" id="{A0EC7431-F7A2-F17F-1331-9F4B50E63280}"/>
              </a:ext>
            </a:extLst>
          </p:cNvPr>
          <p:cNvSpPr txBox="1"/>
          <p:nvPr/>
        </p:nvSpPr>
        <p:spPr>
          <a:xfrm>
            <a:off x="2571750" y="2776538"/>
            <a:ext cx="9123759" cy="3785652"/>
          </a:xfrm>
          <a:prstGeom prst="rect">
            <a:avLst/>
          </a:prstGeom>
          <a:noFill/>
        </p:spPr>
        <p:txBody>
          <a:bodyPr wrap="square">
            <a:spAutoFit/>
          </a:bodyPr>
          <a:lstStyle/>
          <a:p>
            <a:pPr marL="285750" indent="-285750">
              <a:buFont typeface="Wingdings" panose="05000000000000000000" pitchFamily="2" charset="2"/>
              <a:buChar char="ü"/>
            </a:pPr>
            <a:r>
              <a:rPr lang="en-US" sz="2400" b="0" i="0" dirty="0">
                <a:solidFill>
                  <a:schemeClr val="accent2">
                    <a:lumMod val="20000"/>
                    <a:lumOff val="80000"/>
                  </a:schemeClr>
                </a:solidFill>
                <a:effectLst/>
                <a:latin typeface="arial" panose="020B0604020202020204" pitchFamily="34" charset="0"/>
              </a:rPr>
              <a:t> Keyword research is </a:t>
            </a:r>
            <a:r>
              <a:rPr lang="en-US" sz="2400" b="1" i="0" dirty="0">
                <a:solidFill>
                  <a:schemeClr val="accent2">
                    <a:lumMod val="20000"/>
                    <a:lumOff val="80000"/>
                  </a:schemeClr>
                </a:solidFill>
                <a:effectLst/>
                <a:latin typeface="arial" panose="020B0604020202020204" pitchFamily="34" charset="0"/>
              </a:rPr>
              <a:t>the process of finding and analyzing search terms that people enter into search</a:t>
            </a:r>
            <a:r>
              <a:rPr lang="en-US" sz="2400" b="0" i="0" dirty="0">
                <a:solidFill>
                  <a:schemeClr val="accent2">
                    <a:lumMod val="20000"/>
                    <a:lumOff val="80000"/>
                  </a:schemeClr>
                </a:solidFill>
                <a:effectLst/>
                <a:latin typeface="arial" panose="020B0604020202020204" pitchFamily="34" charset="0"/>
              </a:rPr>
              <a:t> engines with the goal of using that data</a:t>
            </a:r>
          </a:p>
          <a:p>
            <a:endParaRPr lang="en-US" sz="2400" b="0" i="0" dirty="0">
              <a:solidFill>
                <a:schemeClr val="accent2">
                  <a:lumMod val="20000"/>
                  <a:lumOff val="80000"/>
                </a:schemeClr>
              </a:solidFill>
              <a:effectLst/>
              <a:latin typeface="arial" panose="020B0604020202020204" pitchFamily="34" charset="0"/>
            </a:endParaRPr>
          </a:p>
          <a:p>
            <a:pPr marL="285750" indent="-285750">
              <a:buFont typeface="Wingdings" panose="05000000000000000000" pitchFamily="2" charset="2"/>
              <a:buChar char="ü"/>
            </a:pPr>
            <a:r>
              <a:rPr lang="en-US" sz="2400" b="0" i="0" dirty="0">
                <a:solidFill>
                  <a:schemeClr val="accent2">
                    <a:lumMod val="20000"/>
                    <a:lumOff val="80000"/>
                  </a:schemeClr>
                </a:solidFill>
                <a:effectLst/>
                <a:latin typeface="Google Sans"/>
              </a:rPr>
              <a:t>Keyword research also involves categorizing search queries into the different stages of a user journey and different categories of search, such as transactional, navigational, and informational.</a:t>
            </a:r>
          </a:p>
          <a:p>
            <a:endParaRPr lang="en-US" sz="2400" b="0" i="0" dirty="0">
              <a:solidFill>
                <a:schemeClr val="accent2">
                  <a:lumMod val="20000"/>
                  <a:lumOff val="80000"/>
                </a:schemeClr>
              </a:solidFill>
              <a:effectLst/>
              <a:latin typeface="Google Sans"/>
            </a:endParaRPr>
          </a:p>
          <a:p>
            <a:pPr marL="285750" indent="-285750">
              <a:buFont typeface="Wingdings" panose="05000000000000000000" pitchFamily="2" charset="2"/>
              <a:buChar char="ü"/>
            </a:pPr>
            <a:r>
              <a:rPr lang="en-US" sz="2400" b="0" i="0" dirty="0">
                <a:solidFill>
                  <a:schemeClr val="accent2">
                    <a:lumMod val="20000"/>
                    <a:lumOff val="80000"/>
                  </a:schemeClr>
                </a:solidFill>
                <a:effectLst/>
                <a:latin typeface="Google Sans"/>
              </a:rPr>
              <a:t>A keyword research tool helps you find topic ideas that people are searching for on search engines like Google, Bing, Amazon, etc. </a:t>
            </a:r>
            <a:endParaRPr lang="en-US" sz="2400" b="0" i="0" dirty="0">
              <a:solidFill>
                <a:schemeClr val="accent2">
                  <a:lumMod val="20000"/>
                  <a:lumOff val="80000"/>
                </a:schemeClr>
              </a:solidFill>
              <a:effectLst/>
              <a:latin typeface="arial" panose="020B0604020202020204" pitchFamily="34" charset="0"/>
            </a:endParaRPr>
          </a:p>
        </p:txBody>
      </p:sp>
    </p:spTree>
    <p:extLst>
      <p:ext uri="{BB962C8B-B14F-4D97-AF65-F5344CB8AC3E}">
        <p14:creationId xmlns:p14="http://schemas.microsoft.com/office/powerpoint/2010/main" val="511711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750A2-4B0D-C118-BBDE-97D4078D9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F0F9B050-525D-F3C0-034E-97E39C1ADD4D}"/>
              </a:ext>
            </a:extLst>
          </p:cNvPr>
          <p:cNvSpPr txBox="1"/>
          <p:nvPr/>
        </p:nvSpPr>
        <p:spPr>
          <a:xfrm>
            <a:off x="792480" y="109728"/>
            <a:ext cx="7229856" cy="584775"/>
          </a:xfrm>
          <a:prstGeom prst="rect">
            <a:avLst/>
          </a:prstGeom>
          <a:noFill/>
        </p:spPr>
        <p:txBody>
          <a:bodyPr wrap="square">
            <a:spAutoFit/>
          </a:bodyPr>
          <a:lstStyle/>
          <a:p>
            <a:pPr marL="571500" indent="-571500">
              <a:buFont typeface="Arial" panose="020B0604020202020204" pitchFamily="34" charset="0"/>
              <a:buChar char="•"/>
            </a:pPr>
            <a:r>
              <a:rPr lang="en-IN" sz="3200" b="1" dirty="0">
                <a:solidFill>
                  <a:srgbClr val="D7F9DD"/>
                </a:solidFill>
                <a:effectLst/>
                <a:latin typeface="Bahnschrift Light SemiCondensed" panose="020B0502040204020203" pitchFamily="34" charset="0"/>
              </a:rPr>
              <a:t>Why is Keyword Research Important ? </a:t>
            </a:r>
            <a:endParaRPr lang="en-IN" sz="3200" dirty="0">
              <a:solidFill>
                <a:srgbClr val="D7F9DD"/>
              </a:solidFill>
              <a:latin typeface="Bahnschrift Light SemiCondensed" panose="020B0502040204020203" pitchFamily="34" charset="0"/>
            </a:endParaRPr>
          </a:p>
        </p:txBody>
      </p:sp>
      <p:sp>
        <p:nvSpPr>
          <p:cNvPr id="7" name="TextBox 6">
            <a:extLst>
              <a:ext uri="{FF2B5EF4-FFF2-40B4-BE49-F238E27FC236}">
                <a16:creationId xmlns:a16="http://schemas.microsoft.com/office/drawing/2014/main" id="{150D000D-3151-7A26-8E1F-0968AB19EF81}"/>
              </a:ext>
            </a:extLst>
          </p:cNvPr>
          <p:cNvSpPr txBox="1"/>
          <p:nvPr/>
        </p:nvSpPr>
        <p:spPr>
          <a:xfrm>
            <a:off x="890016" y="1133856"/>
            <a:ext cx="9156192" cy="830997"/>
          </a:xfrm>
          <a:prstGeom prst="rect">
            <a:avLst/>
          </a:prstGeom>
          <a:noFill/>
        </p:spPr>
        <p:txBody>
          <a:bodyPr wrap="square">
            <a:spAutoFit/>
          </a:bodyPr>
          <a:lstStyle/>
          <a:p>
            <a:pPr marL="571500" indent="-571500">
              <a:buFont typeface="Wingdings" panose="05000000000000000000" pitchFamily="2" charset="2"/>
              <a:buChar char="ü"/>
            </a:pPr>
            <a:r>
              <a:rPr lang="en-US" sz="2400" b="0" i="0" dirty="0">
                <a:solidFill>
                  <a:schemeClr val="bg1"/>
                </a:solidFill>
                <a:effectLst/>
                <a:latin typeface="Bahnschrift Light Condensed" panose="020B0502040204020203" pitchFamily="34" charset="0"/>
              </a:rPr>
              <a:t>Keyword research helps you to gain understanding of what your target audience are currently searching on search engines like Google or Bing.</a:t>
            </a:r>
            <a:endParaRPr lang="en-IN" sz="2400" dirty="0">
              <a:solidFill>
                <a:schemeClr val="bg1"/>
              </a:solidFill>
              <a:latin typeface="Bahnschrift Light Condensed" panose="020B0502040204020203" pitchFamily="34" charset="0"/>
            </a:endParaRPr>
          </a:p>
        </p:txBody>
      </p:sp>
      <p:sp>
        <p:nvSpPr>
          <p:cNvPr id="9" name="TextBox 8">
            <a:extLst>
              <a:ext uri="{FF2B5EF4-FFF2-40B4-BE49-F238E27FC236}">
                <a16:creationId xmlns:a16="http://schemas.microsoft.com/office/drawing/2014/main" id="{CA149EA1-3EF9-1C06-8131-27231AAF5F23}"/>
              </a:ext>
            </a:extLst>
          </p:cNvPr>
          <p:cNvSpPr txBox="1"/>
          <p:nvPr/>
        </p:nvSpPr>
        <p:spPr>
          <a:xfrm>
            <a:off x="792480" y="2165711"/>
            <a:ext cx="11033760" cy="830997"/>
          </a:xfrm>
          <a:prstGeom prst="rect">
            <a:avLst/>
          </a:prstGeom>
          <a:noFill/>
        </p:spPr>
        <p:txBody>
          <a:bodyPr wrap="square">
            <a:spAutoFit/>
          </a:bodyPr>
          <a:lstStyle/>
          <a:p>
            <a:pPr marL="457200" indent="-457200">
              <a:buFont typeface="Wingdings" panose="05000000000000000000" pitchFamily="2" charset="2"/>
              <a:buChar char="ü"/>
            </a:pPr>
            <a:r>
              <a:rPr lang="en-US" sz="2400" b="0" i="0" dirty="0">
                <a:solidFill>
                  <a:srgbClr val="FFFF00"/>
                </a:solidFill>
                <a:effectLst/>
                <a:latin typeface="Bahnschrift Light Condensed" panose="020B0502040204020203" pitchFamily="34" charset="0"/>
              </a:rPr>
              <a:t>Using keywords in digital marketing helps to optimize your content for search engines, making it easier for potential customers to find your website. </a:t>
            </a:r>
            <a:endParaRPr lang="en-IN" sz="2400" dirty="0">
              <a:solidFill>
                <a:srgbClr val="FFFF00"/>
              </a:solidFill>
              <a:latin typeface="Bahnschrift Light Condensed" panose="020B0502040204020203" pitchFamily="34" charset="0"/>
            </a:endParaRPr>
          </a:p>
        </p:txBody>
      </p:sp>
      <p:sp>
        <p:nvSpPr>
          <p:cNvPr id="11" name="TextBox 10">
            <a:extLst>
              <a:ext uri="{FF2B5EF4-FFF2-40B4-BE49-F238E27FC236}">
                <a16:creationId xmlns:a16="http://schemas.microsoft.com/office/drawing/2014/main" id="{B38BF3D0-2E36-B50C-CE5A-0B1533E50C03}"/>
              </a:ext>
            </a:extLst>
          </p:cNvPr>
          <p:cNvSpPr txBox="1"/>
          <p:nvPr/>
        </p:nvSpPr>
        <p:spPr>
          <a:xfrm>
            <a:off x="792480" y="3429000"/>
            <a:ext cx="9863328" cy="1938992"/>
          </a:xfrm>
          <a:prstGeom prst="rect">
            <a:avLst/>
          </a:prstGeom>
          <a:noFill/>
        </p:spPr>
        <p:txBody>
          <a:bodyPr wrap="square">
            <a:spAutoFit/>
          </a:bodyPr>
          <a:lstStyle/>
          <a:p>
            <a:pPr marL="457200" indent="-457200">
              <a:buFont typeface="Wingdings" panose="05000000000000000000" pitchFamily="2" charset="2"/>
              <a:buChar char="ü"/>
            </a:pPr>
            <a:r>
              <a:rPr lang="en-US" sz="2400" b="0" i="0" dirty="0">
                <a:solidFill>
                  <a:schemeClr val="accent2">
                    <a:lumMod val="20000"/>
                    <a:lumOff val="80000"/>
                  </a:schemeClr>
                </a:solidFill>
                <a:effectLst/>
                <a:latin typeface="Bahnschrift Light SemiCondensed" panose="020B0502040204020203" pitchFamily="34" charset="0"/>
              </a:rPr>
              <a:t>They enable readers to glean a quick impression about what they are going to read from an academic article.</a:t>
            </a:r>
          </a:p>
          <a:p>
            <a:r>
              <a:rPr lang="en-US" sz="2400" b="0" i="0" dirty="0">
                <a:solidFill>
                  <a:srgbClr val="4D5156"/>
                </a:solidFill>
                <a:effectLst/>
                <a:latin typeface="Google Sans"/>
              </a:rPr>
              <a:t> </a:t>
            </a:r>
          </a:p>
          <a:p>
            <a:pPr marL="457200" indent="-457200">
              <a:buFont typeface="Wingdings" panose="05000000000000000000" pitchFamily="2" charset="2"/>
              <a:buChar char="ü"/>
            </a:pPr>
            <a:r>
              <a:rPr lang="en-US" sz="2400" b="0" i="0" dirty="0">
                <a:solidFill>
                  <a:srgbClr val="FFFF00"/>
                </a:solidFill>
                <a:effectLst/>
                <a:latin typeface="Google Sans"/>
              </a:rPr>
              <a:t>A keyword is a word or phrase that signifies the meaning or main ideas of a data set. They often are used as an index to the contents of a data set</a:t>
            </a:r>
            <a:r>
              <a:rPr lang="en-US" sz="2400" dirty="0">
                <a:solidFill>
                  <a:srgbClr val="FFFF00"/>
                </a:solidFill>
                <a:latin typeface="Google Sans"/>
              </a:rPr>
              <a:t>.</a:t>
            </a:r>
            <a:r>
              <a:rPr lang="en-US" sz="2400" b="0" i="0" dirty="0">
                <a:solidFill>
                  <a:srgbClr val="FFFF00"/>
                </a:solidFill>
                <a:effectLst/>
                <a:latin typeface="Bahnschrift Light SemiCondensed" panose="020B0502040204020203" pitchFamily="34" charset="0"/>
              </a:rPr>
              <a:t> </a:t>
            </a:r>
            <a:endParaRPr lang="en-IN" sz="2400" dirty="0">
              <a:solidFill>
                <a:srgbClr val="FFFF00"/>
              </a:solidFill>
              <a:latin typeface="Bahnschrift Light SemiCondensed" panose="020B0502040204020203" pitchFamily="34" charset="0"/>
            </a:endParaRPr>
          </a:p>
        </p:txBody>
      </p:sp>
    </p:spTree>
    <p:extLst>
      <p:ext uri="{BB962C8B-B14F-4D97-AF65-F5344CB8AC3E}">
        <p14:creationId xmlns:p14="http://schemas.microsoft.com/office/powerpoint/2010/main" val="967296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9650-E94A-7BC4-E4B1-EDD12D1A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7610DF3-7470-41C6-DD8D-6072DC53F84D}"/>
              </a:ext>
            </a:extLst>
          </p:cNvPr>
          <p:cNvSpPr txBox="1"/>
          <p:nvPr/>
        </p:nvSpPr>
        <p:spPr>
          <a:xfrm>
            <a:off x="519952" y="254604"/>
            <a:ext cx="9663953" cy="646331"/>
          </a:xfrm>
          <a:prstGeom prst="rect">
            <a:avLst/>
          </a:prstGeom>
          <a:noFill/>
        </p:spPr>
        <p:txBody>
          <a:bodyPr wrap="square">
            <a:spAutoFit/>
          </a:bodyPr>
          <a:lstStyle/>
          <a:p>
            <a:pPr marL="285750" indent="-285750">
              <a:buFont typeface="Arial" panose="020B0604020202020204" pitchFamily="34" charset="0"/>
              <a:buChar char="•"/>
            </a:pPr>
            <a:r>
              <a:rPr lang="en-US" sz="3600" b="1" i="1" dirty="0">
                <a:solidFill>
                  <a:srgbClr val="FF0066"/>
                </a:solidFill>
                <a:effectLst/>
                <a:latin typeface="Bahnschrift SemiLight Condensed" panose="020B0502040204020203" pitchFamily="34" charset="0"/>
              </a:rPr>
              <a:t>Why Research and Analyze Keywords?</a:t>
            </a:r>
            <a:endParaRPr lang="en-IN" sz="3600" dirty="0">
              <a:solidFill>
                <a:srgbClr val="FF0066"/>
              </a:solidFill>
              <a:latin typeface="Bahnschrift SemiLight Condensed" panose="020B0502040204020203" pitchFamily="34" charset="0"/>
            </a:endParaRPr>
          </a:p>
        </p:txBody>
      </p:sp>
      <p:sp>
        <p:nvSpPr>
          <p:cNvPr id="6" name="TextBox 5">
            <a:extLst>
              <a:ext uri="{FF2B5EF4-FFF2-40B4-BE49-F238E27FC236}">
                <a16:creationId xmlns:a16="http://schemas.microsoft.com/office/drawing/2014/main" id="{CC44FE10-2201-13A8-1957-D9ECA9A480E3}"/>
              </a:ext>
            </a:extLst>
          </p:cNvPr>
          <p:cNvSpPr txBox="1"/>
          <p:nvPr/>
        </p:nvSpPr>
        <p:spPr>
          <a:xfrm>
            <a:off x="-125506" y="900936"/>
            <a:ext cx="12317506" cy="2062103"/>
          </a:xfrm>
          <a:prstGeom prst="rect">
            <a:avLst/>
          </a:prstGeom>
          <a:noFill/>
        </p:spPr>
        <p:txBody>
          <a:bodyPr wrap="square">
            <a:spAutoFit/>
          </a:bodyPr>
          <a:lstStyle/>
          <a:p>
            <a:pPr marL="457200" indent="-457200">
              <a:buFont typeface="Wingdings" panose="05000000000000000000" pitchFamily="2" charset="2"/>
              <a:buChar char="ü"/>
            </a:pPr>
            <a:r>
              <a:rPr lang="en-US" sz="3200" b="0" i="0" dirty="0">
                <a:solidFill>
                  <a:schemeClr val="bg1"/>
                </a:solidFill>
                <a:effectLst/>
                <a:latin typeface="Bahnschrift SemiLight Condensed" panose="020B0502040204020203" pitchFamily="34" charset="0"/>
              </a:rPr>
              <a:t>A financial analysis will not only help you understand your company's financial condition, helping you determine its creditworthiness, profitability and ability to generate wealth, but will also provide you with a more in-depth look at how well it operates internally</a:t>
            </a:r>
            <a:r>
              <a:rPr lang="en-US" sz="3200" b="0" i="0" dirty="0">
                <a:solidFill>
                  <a:schemeClr val="bg1"/>
                </a:solidFill>
                <a:effectLst/>
                <a:latin typeface="Google Sans"/>
              </a:rPr>
              <a:t>.</a:t>
            </a:r>
            <a:endParaRPr lang="en-IN" sz="3200" dirty="0">
              <a:solidFill>
                <a:schemeClr val="bg1"/>
              </a:solidFill>
            </a:endParaRPr>
          </a:p>
        </p:txBody>
      </p:sp>
      <p:sp>
        <p:nvSpPr>
          <p:cNvPr id="8" name="TextBox 7">
            <a:extLst>
              <a:ext uri="{FF2B5EF4-FFF2-40B4-BE49-F238E27FC236}">
                <a16:creationId xmlns:a16="http://schemas.microsoft.com/office/drawing/2014/main" id="{AC4CA03F-4582-8466-8BAE-83723A221B30}"/>
              </a:ext>
            </a:extLst>
          </p:cNvPr>
          <p:cNvSpPr txBox="1"/>
          <p:nvPr/>
        </p:nvSpPr>
        <p:spPr>
          <a:xfrm>
            <a:off x="0" y="3218801"/>
            <a:ext cx="12192000" cy="1569660"/>
          </a:xfrm>
          <a:prstGeom prst="rect">
            <a:avLst/>
          </a:prstGeom>
          <a:noFill/>
        </p:spPr>
        <p:txBody>
          <a:bodyPr wrap="square">
            <a:spAutoFit/>
          </a:bodyPr>
          <a:lstStyle/>
          <a:p>
            <a:pPr marL="457200" indent="-457200">
              <a:buFont typeface="Wingdings" panose="05000000000000000000" pitchFamily="2" charset="2"/>
              <a:buChar char="ü"/>
            </a:pPr>
            <a:r>
              <a:rPr lang="en-US" sz="3200" b="0" i="0" dirty="0">
                <a:solidFill>
                  <a:schemeClr val="bg1"/>
                </a:solidFill>
                <a:effectLst/>
                <a:latin typeface="Bahnschrift SemiLight Condensed" panose="020B0502040204020203" pitchFamily="34" charset="0"/>
              </a:rPr>
              <a:t>Yes Bank's reputation for innovation and client-focused approaches attracted me to apply for this role. I have gained extensive experience in financial analysis and strategic planning, which aligns with the job</a:t>
            </a:r>
            <a:endParaRPr lang="en-IN" sz="3200" dirty="0">
              <a:solidFill>
                <a:schemeClr val="bg1"/>
              </a:solidFill>
              <a:latin typeface="Bahnschrift SemiLight Condensed" panose="020B0502040204020203" pitchFamily="34" charset="0"/>
            </a:endParaRPr>
          </a:p>
        </p:txBody>
      </p:sp>
    </p:spTree>
    <p:extLst>
      <p:ext uri="{BB962C8B-B14F-4D97-AF65-F5344CB8AC3E}">
        <p14:creationId xmlns:p14="http://schemas.microsoft.com/office/powerpoint/2010/main" val="2148499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56CD6-64ED-10FB-9848-2C64EC0ED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032482A-2BFA-1731-B42E-D8A25C79979A}"/>
              </a:ext>
            </a:extLst>
          </p:cNvPr>
          <p:cNvSpPr txBox="1"/>
          <p:nvPr/>
        </p:nvSpPr>
        <p:spPr>
          <a:xfrm>
            <a:off x="5058697" y="1224116"/>
            <a:ext cx="6717547" cy="1508105"/>
          </a:xfrm>
          <a:prstGeom prst="rect">
            <a:avLst/>
          </a:prstGeom>
          <a:noFill/>
        </p:spPr>
        <p:txBody>
          <a:bodyPr wrap="square" rtlCol="0">
            <a:prstTxWarp prst="textTriangle">
              <a:avLst/>
            </a:prstTxWarp>
            <a:spAutoFit/>
            <a:scene3d>
              <a:camera prst="perspectiveAbove"/>
              <a:lightRig rig="threePt" dir="t"/>
            </a:scene3d>
            <a:sp3d extrusionH="57150">
              <a:bevelT w="57150" h="38100" prst="artDeco"/>
            </a:sp3d>
          </a:bodyPr>
          <a:lstStyle/>
          <a:p>
            <a:r>
              <a:rPr lang="en-IN" sz="4800" dirty="0">
                <a:ln w="6350">
                  <a:solidFill>
                    <a:srgbClr val="FFFF00"/>
                  </a:solidFill>
                  <a:prstDash val="sysDot"/>
                </a:ln>
                <a:effectLst>
                  <a:outerShdw blurRad="50800" dist="38100" dir="10800000" algn="r" rotWithShape="0">
                    <a:prstClr val="black">
                      <a:alpha val="40000"/>
                    </a:prstClr>
                  </a:outerShdw>
                </a:effectLst>
              </a:rPr>
              <a:t>    </a:t>
            </a:r>
            <a:r>
              <a:rPr lang="en-IN" sz="4400" dirty="0">
                <a:ln w="6350">
                  <a:solidFill>
                    <a:schemeClr val="accent5">
                      <a:lumMod val="20000"/>
                      <a:lumOff val="80000"/>
                    </a:schemeClr>
                  </a:solidFill>
                  <a:prstDash val="sysDot"/>
                </a:ln>
                <a:blipFill>
                  <a:blip r:embed="rId3"/>
                  <a:tile tx="0" ty="0" sx="100000" sy="100000" flip="none" algn="tl"/>
                </a:blipFill>
                <a:effectLst>
                  <a:outerShdw blurRad="50800" dist="38100" dir="10800000" algn="r" rotWithShape="0">
                    <a:prstClr val="black">
                      <a:alpha val="40000"/>
                    </a:prstClr>
                  </a:outerShdw>
                  <a:reflection blurRad="6350" stA="50000" endA="300" endPos="50000" dist="60007" dir="5400000" sy="-100000" algn="bl" rotWithShape="0"/>
                </a:effectLst>
              </a:rPr>
              <a:t>COMPREHENSIVE   </a:t>
            </a:r>
          </a:p>
          <a:p>
            <a:r>
              <a:rPr lang="en-IN" sz="4400" dirty="0">
                <a:ln w="6350">
                  <a:solidFill>
                    <a:schemeClr val="accent5">
                      <a:lumMod val="20000"/>
                      <a:lumOff val="80000"/>
                    </a:schemeClr>
                  </a:solidFill>
                  <a:prstDash val="sysDot"/>
                </a:ln>
                <a:blipFill>
                  <a:blip r:embed="rId3"/>
                  <a:tile tx="0" ty="0" sx="100000" sy="100000" flip="none" algn="tl"/>
                </a:blipFill>
                <a:effectLst>
                  <a:outerShdw blurRad="50800" dist="38100" dir="10800000" algn="r" rotWithShape="0">
                    <a:prstClr val="black">
                      <a:alpha val="40000"/>
                    </a:prstClr>
                  </a:outerShdw>
                  <a:reflection blurRad="6350" stA="50000" endA="300" endPos="50000" dist="60007" dir="5400000" sy="-100000" algn="bl" rotWithShape="0"/>
                </a:effectLst>
              </a:rPr>
              <a:t> DIGITAL MARKETING</a:t>
            </a:r>
          </a:p>
        </p:txBody>
      </p:sp>
      <p:sp>
        <p:nvSpPr>
          <p:cNvPr id="6" name="TextBox 5">
            <a:extLst>
              <a:ext uri="{FF2B5EF4-FFF2-40B4-BE49-F238E27FC236}">
                <a16:creationId xmlns:a16="http://schemas.microsoft.com/office/drawing/2014/main" id="{99F7265E-5A13-55B8-4468-67DCEB59DAF3}"/>
              </a:ext>
            </a:extLst>
          </p:cNvPr>
          <p:cNvSpPr txBox="1"/>
          <p:nvPr/>
        </p:nvSpPr>
        <p:spPr>
          <a:xfrm>
            <a:off x="7005484" y="4719484"/>
            <a:ext cx="3074881" cy="523220"/>
          </a:xfrm>
          <a:prstGeom prst="rect">
            <a:avLst/>
          </a:prstGeom>
          <a:noFill/>
        </p:spPr>
        <p:txBody>
          <a:bodyPr wrap="square" rtlCol="0">
            <a:spAutoFit/>
          </a:bodyPr>
          <a:lstStyle/>
          <a:p>
            <a:r>
              <a:rPr lang="en-IN" sz="2800" dirty="0">
                <a:ln w="12700">
                  <a:solidFill>
                    <a:srgbClr val="FF3399"/>
                  </a:solidFill>
                </a:ln>
                <a:solidFill>
                  <a:schemeClr val="accent6">
                    <a:lumMod val="20000"/>
                    <a:lumOff val="80000"/>
                  </a:schemeClr>
                </a:solidFill>
                <a:latin typeface="Bahnschrift SemiCondensed" panose="020B0502040204020203" pitchFamily="34" charset="0"/>
              </a:rPr>
              <a:t>                   TOPIC                          </a:t>
            </a:r>
          </a:p>
        </p:txBody>
      </p:sp>
      <p:cxnSp>
        <p:nvCxnSpPr>
          <p:cNvPr id="10" name="Straight Connector 9">
            <a:extLst>
              <a:ext uri="{FF2B5EF4-FFF2-40B4-BE49-F238E27FC236}">
                <a16:creationId xmlns:a16="http://schemas.microsoft.com/office/drawing/2014/main" id="{49A542AF-6FE3-F06D-3040-8D332705A9A7}"/>
              </a:ext>
            </a:extLst>
          </p:cNvPr>
          <p:cNvCxnSpPr>
            <a:cxnSpLocks/>
          </p:cNvCxnSpPr>
          <p:nvPr/>
        </p:nvCxnSpPr>
        <p:spPr>
          <a:xfrm>
            <a:off x="7683910" y="5242704"/>
            <a:ext cx="2639961" cy="0"/>
          </a:xfrm>
          <a:prstGeom prst="line">
            <a:avLst/>
          </a:prstGeom>
          <a:ln w="38100">
            <a:solidFill>
              <a:srgbClr val="CAC224"/>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CD011E-77F8-CC1B-C5B3-89D7667876F1}"/>
              </a:ext>
            </a:extLst>
          </p:cNvPr>
          <p:cNvSpPr txBox="1"/>
          <p:nvPr/>
        </p:nvSpPr>
        <p:spPr>
          <a:xfrm>
            <a:off x="7426412" y="5633884"/>
            <a:ext cx="3447534" cy="830997"/>
          </a:xfrm>
          <a:prstGeom prst="rect">
            <a:avLst/>
          </a:prstGeom>
          <a:noFill/>
        </p:spPr>
        <p:txBody>
          <a:bodyPr wrap="square" rtlCol="0">
            <a:spAutoFit/>
            <a:scene3d>
              <a:camera prst="perspectiveRelaxedModerately"/>
              <a:lightRig rig="threePt" dir="t"/>
            </a:scene3d>
            <a:sp3d extrusionH="57150">
              <a:bevelT h="25400" prst="softRound"/>
            </a:sp3d>
          </a:bodyPr>
          <a:lstStyle/>
          <a:p>
            <a:pPr marL="571500" indent="-571500">
              <a:buFont typeface="Arial" panose="020B0604020202020204" pitchFamily="34" charset="0"/>
              <a:buChar char="•"/>
            </a:pPr>
            <a:r>
              <a:rPr lang="en-IN" sz="4800" dirty="0">
                <a:ln>
                  <a:solidFill>
                    <a:srgbClr val="B3B3B3"/>
                  </a:solidFill>
                </a:ln>
                <a:blipFill>
                  <a:blip r:embed="rId4"/>
                  <a:tile tx="0" ty="0" sx="100000" sy="100000" flip="none" algn="tl"/>
                </a:blipFill>
              </a:rPr>
              <a:t>YESBANK</a:t>
            </a:r>
          </a:p>
        </p:txBody>
      </p:sp>
    </p:spTree>
    <p:extLst>
      <p:ext uri="{BB962C8B-B14F-4D97-AF65-F5344CB8AC3E}">
        <p14:creationId xmlns:p14="http://schemas.microsoft.com/office/powerpoint/2010/main" val="1448593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9650-E94A-7BC4-E4B1-EDD12D1A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5" y="0"/>
            <a:ext cx="12192000" cy="6858000"/>
          </a:xfrm>
          <a:prstGeom prst="rect">
            <a:avLst/>
          </a:prstGeom>
        </p:spPr>
      </p:pic>
      <p:sp>
        <p:nvSpPr>
          <p:cNvPr id="4" name="TextBox 3">
            <a:extLst>
              <a:ext uri="{FF2B5EF4-FFF2-40B4-BE49-F238E27FC236}">
                <a16:creationId xmlns:a16="http://schemas.microsoft.com/office/drawing/2014/main" id="{076AEAB6-3298-578F-BF88-FC704487394F}"/>
              </a:ext>
            </a:extLst>
          </p:cNvPr>
          <p:cNvSpPr txBox="1"/>
          <p:nvPr/>
        </p:nvSpPr>
        <p:spPr>
          <a:xfrm>
            <a:off x="-545123" y="300480"/>
            <a:ext cx="13257075" cy="692497"/>
          </a:xfrm>
          <a:prstGeom prst="rect">
            <a:avLst/>
          </a:prstGeom>
          <a:noFill/>
        </p:spPr>
        <p:txBody>
          <a:bodyPr wrap="square">
            <a:spAutoFit/>
          </a:bodyPr>
          <a:lstStyle/>
          <a:p>
            <a:pPr marL="1028700" lvl="1" indent="-571500">
              <a:buFont typeface="Arial" panose="020B0604020202020204" pitchFamily="34" charset="0"/>
              <a:buChar char="•"/>
            </a:pPr>
            <a:r>
              <a:rPr lang="en-US" sz="3900" b="1" dirty="0">
                <a:solidFill>
                  <a:srgbClr val="FF3399"/>
                </a:solidFill>
                <a:effectLst/>
                <a:latin typeface="Bahnschrift Light SemiCondensed" panose="020B0502040204020203" pitchFamily="34" charset="0"/>
              </a:rPr>
              <a:t>How to do Keyword Research as Part of Your SEO Strategy?</a:t>
            </a:r>
            <a:endParaRPr lang="en-IN" sz="3900" dirty="0">
              <a:solidFill>
                <a:srgbClr val="FF3399"/>
              </a:solidFill>
              <a:latin typeface="Bahnschrift Light SemiCondensed" panose="020B0502040204020203" pitchFamily="34" charset="0"/>
            </a:endParaRPr>
          </a:p>
        </p:txBody>
      </p:sp>
      <p:sp>
        <p:nvSpPr>
          <p:cNvPr id="6" name="TextBox 5">
            <a:extLst>
              <a:ext uri="{FF2B5EF4-FFF2-40B4-BE49-F238E27FC236}">
                <a16:creationId xmlns:a16="http://schemas.microsoft.com/office/drawing/2014/main" id="{5C1164DF-A696-70F1-C446-60FFCDC378D9}"/>
              </a:ext>
            </a:extLst>
          </p:cNvPr>
          <p:cNvSpPr txBox="1"/>
          <p:nvPr/>
        </p:nvSpPr>
        <p:spPr>
          <a:xfrm>
            <a:off x="0" y="1046560"/>
            <a:ext cx="11631168" cy="5262979"/>
          </a:xfrm>
          <a:prstGeom prst="rect">
            <a:avLst/>
          </a:prstGeom>
          <a:noFill/>
        </p:spPr>
        <p:txBody>
          <a:bodyPr wrap="square">
            <a:spAutoFit/>
          </a:bodyPr>
          <a:lstStyle/>
          <a:p>
            <a:r>
              <a:rPr lang="en-US" sz="2400" dirty="0">
                <a:solidFill>
                  <a:srgbClr val="00FFCC"/>
                </a:solidFill>
                <a:effectLst/>
                <a:latin typeface="Arial" panose="020B0604020202020204" pitchFamily="34" charset="0"/>
              </a:rPr>
              <a:t>• </a:t>
            </a:r>
            <a:r>
              <a:rPr lang="en-US" sz="2400" dirty="0">
                <a:solidFill>
                  <a:srgbClr val="00FFCC"/>
                </a:solidFill>
                <a:effectLst/>
                <a:latin typeface="Bahnschrift Light SemiCondensed" panose="020B0502040204020203" pitchFamily="34" charset="0"/>
              </a:rPr>
              <a:t>Now that I've outlined the need-to-know concepts above, we can dive into the details of how to actually conduct </a:t>
            </a:r>
            <a:endParaRPr lang="en-US" sz="2400" dirty="0">
              <a:solidFill>
                <a:srgbClr val="00FFCC"/>
              </a:solidFill>
              <a:latin typeface="Bahnschrift Light SemiCondensed" panose="020B0502040204020203" pitchFamily="34" charset="0"/>
            </a:endParaRPr>
          </a:p>
          <a:p>
            <a:r>
              <a:rPr lang="en-US" sz="2400" dirty="0">
                <a:solidFill>
                  <a:srgbClr val="00FFCC"/>
                </a:solidFill>
                <a:effectLst/>
                <a:latin typeface="Bahnschrift Light SemiCondensed" panose="020B0502040204020203" pitchFamily="34" charset="0"/>
              </a:rPr>
              <a:t>your research</a:t>
            </a:r>
            <a:r>
              <a:rPr lang="en-US" sz="2400" dirty="0">
                <a:solidFill>
                  <a:schemeClr val="bg1"/>
                </a:solidFill>
                <a:effectLst/>
                <a:latin typeface="Bahnschrift Light SemiCondensed" panose="020B0502040204020203" pitchFamily="34" charset="0"/>
              </a:rPr>
              <a:t>. </a:t>
            </a:r>
            <a:endParaRPr lang="en-US" sz="2400" dirty="0">
              <a:solidFill>
                <a:schemeClr val="bg1"/>
              </a:solidFill>
              <a:latin typeface="Bahnschrift Light SemiCondensed" panose="020B0502040204020203" pitchFamily="34" charset="0"/>
            </a:endParaRPr>
          </a:p>
          <a:p>
            <a:r>
              <a:rPr lang="en-US" sz="2400" dirty="0">
                <a:solidFill>
                  <a:schemeClr val="bg1"/>
                </a:solidFill>
                <a:effectLst/>
                <a:latin typeface="Bahnschrift Light SemiCondensed" panose="020B0502040204020203" pitchFamily="34" charset="0"/>
              </a:rPr>
              <a:t>• The processes I've outlined below are ones I use personally and recommend to our clients. It will help you identify </a:t>
            </a:r>
            <a:endParaRPr lang="en-US" sz="2400" dirty="0">
              <a:solidFill>
                <a:schemeClr val="bg1"/>
              </a:solidFill>
              <a:latin typeface="Bahnschrift Light SemiCondensed" panose="020B0502040204020203" pitchFamily="34" charset="0"/>
            </a:endParaRPr>
          </a:p>
          <a:p>
            <a:r>
              <a:rPr lang="en-US" sz="2400" dirty="0">
                <a:solidFill>
                  <a:schemeClr val="bg1"/>
                </a:solidFill>
                <a:effectLst/>
                <a:latin typeface="Bahnschrift Light SemiCondensed" panose="020B0502040204020203" pitchFamily="34" charset="0"/>
              </a:rPr>
              <a:t>head terms to target, long-tail keywords to drive targeted traffic and create the content that will help you achieve </a:t>
            </a:r>
            <a:endParaRPr lang="en-US" sz="2400" dirty="0">
              <a:solidFill>
                <a:schemeClr val="bg1"/>
              </a:solidFill>
              <a:latin typeface="Bahnschrift Light SemiCondensed" panose="020B0502040204020203" pitchFamily="34" charset="0"/>
            </a:endParaRPr>
          </a:p>
          <a:p>
            <a:r>
              <a:rPr lang="en-US" sz="2400" dirty="0">
                <a:solidFill>
                  <a:schemeClr val="bg1"/>
                </a:solidFill>
                <a:effectLst/>
                <a:latin typeface="Bahnschrift Light SemiCondensed" panose="020B0502040204020203" pitchFamily="34" charset="0"/>
              </a:rPr>
              <a:t>your goals. </a:t>
            </a:r>
            <a:endParaRPr lang="en-US" sz="2400" dirty="0">
              <a:solidFill>
                <a:schemeClr val="bg1"/>
              </a:solidFill>
              <a:latin typeface="Bahnschrift Light SemiCondensed" panose="020B0502040204020203" pitchFamily="34" charset="0"/>
            </a:endParaRPr>
          </a:p>
          <a:p>
            <a:r>
              <a:rPr lang="en-US" sz="2400" dirty="0">
                <a:solidFill>
                  <a:srgbClr val="FFFF00"/>
                </a:solidFill>
                <a:effectLst/>
                <a:latin typeface="Bahnschrift Light SemiCondensed" panose="020B0502040204020203" pitchFamily="34" charset="0"/>
              </a:rPr>
              <a:t>Our process includes five, easy-to-follow steps: </a:t>
            </a:r>
            <a:endParaRPr lang="en-US" sz="2400" dirty="0">
              <a:solidFill>
                <a:srgbClr val="FFFF00"/>
              </a:solidFill>
              <a:latin typeface="Bahnschrift Light SemiCondensed" panose="020B0502040204020203" pitchFamily="34" charset="0"/>
            </a:endParaRPr>
          </a:p>
          <a:p>
            <a:r>
              <a:rPr lang="en-US" sz="2400" b="1" dirty="0">
                <a:solidFill>
                  <a:srgbClr val="FF0000"/>
                </a:solidFill>
                <a:effectLst/>
                <a:latin typeface="Bahnschrift Light SemiCondensed" panose="020B0502040204020203" pitchFamily="34" charset="0"/>
              </a:rPr>
              <a:t>1.Identify the most relevant topics. </a:t>
            </a:r>
            <a:endParaRPr lang="en-US" sz="2400" dirty="0">
              <a:solidFill>
                <a:srgbClr val="FF0000"/>
              </a:solidFill>
              <a:latin typeface="Bahnschrift Light SemiCondensed" panose="020B0502040204020203" pitchFamily="34" charset="0"/>
            </a:endParaRPr>
          </a:p>
          <a:p>
            <a:r>
              <a:rPr lang="en-US" sz="2400" b="1" dirty="0">
                <a:solidFill>
                  <a:srgbClr val="FF0000"/>
                </a:solidFill>
                <a:effectLst/>
                <a:latin typeface="Bahnschrift Light SemiCondensed" panose="020B0502040204020203" pitchFamily="34" charset="0"/>
              </a:rPr>
              <a:t>2.Match topics with seed keywords (or head terms). </a:t>
            </a:r>
            <a:endParaRPr lang="en-US" sz="2400" dirty="0">
              <a:solidFill>
                <a:srgbClr val="FF0000"/>
              </a:solidFill>
              <a:latin typeface="Bahnschrift Light SemiCondensed" panose="020B0502040204020203" pitchFamily="34" charset="0"/>
            </a:endParaRPr>
          </a:p>
          <a:p>
            <a:r>
              <a:rPr lang="en-US" sz="2400" b="1" dirty="0">
                <a:solidFill>
                  <a:srgbClr val="FF0000"/>
                </a:solidFill>
                <a:effectLst/>
                <a:latin typeface="Bahnschrift Light SemiCondensed" panose="020B0502040204020203" pitchFamily="34" charset="0"/>
              </a:rPr>
              <a:t>3.Research more deeply in line with your core topics. </a:t>
            </a:r>
            <a:endParaRPr lang="en-US" sz="2400" dirty="0">
              <a:solidFill>
                <a:srgbClr val="FF0000"/>
              </a:solidFill>
              <a:latin typeface="Bahnschrift Light SemiCondensed" panose="020B0502040204020203" pitchFamily="34" charset="0"/>
            </a:endParaRPr>
          </a:p>
          <a:p>
            <a:r>
              <a:rPr lang="en-US" sz="2400" b="1" dirty="0">
                <a:solidFill>
                  <a:srgbClr val="FF0000"/>
                </a:solidFill>
                <a:effectLst/>
                <a:latin typeface="Bahnschrift Light SemiCondensed" panose="020B0502040204020203" pitchFamily="34" charset="0"/>
              </a:rPr>
              <a:t>4.Refine those keywords to identify the biggest opportunities. </a:t>
            </a:r>
            <a:endParaRPr lang="en-US" sz="2400" dirty="0">
              <a:solidFill>
                <a:srgbClr val="FF0000"/>
              </a:solidFill>
              <a:latin typeface="Bahnschrift Light SemiCondensed" panose="020B0502040204020203" pitchFamily="34" charset="0"/>
            </a:endParaRPr>
          </a:p>
          <a:p>
            <a:r>
              <a:rPr lang="en-US" sz="2400" b="1" dirty="0">
                <a:solidFill>
                  <a:srgbClr val="FF0000"/>
                </a:solidFill>
                <a:effectLst/>
                <a:latin typeface="Bahnschrift Light SemiCondensed" panose="020B0502040204020203" pitchFamily="34" charset="0"/>
              </a:rPr>
              <a:t>5.Prioritize keywords to focus on first.</a:t>
            </a:r>
            <a:endParaRPr lang="en-IN" sz="2400" dirty="0">
              <a:solidFill>
                <a:srgbClr val="FF0000"/>
              </a:solidFill>
              <a:latin typeface="Bahnschrift Light SemiCondensed" panose="020B0502040204020203" pitchFamily="34" charset="0"/>
            </a:endParaRPr>
          </a:p>
        </p:txBody>
      </p:sp>
      <p:pic>
        <p:nvPicPr>
          <p:cNvPr id="8" name="Picture 7">
            <a:extLst>
              <a:ext uri="{FF2B5EF4-FFF2-40B4-BE49-F238E27FC236}">
                <a16:creationId xmlns:a16="http://schemas.microsoft.com/office/drawing/2014/main" id="{C1FAEB64-FB64-3735-00B8-38FBB1E89F3E}"/>
              </a:ext>
            </a:extLst>
          </p:cNvPr>
          <p:cNvPicPr>
            <a:picLocks noChangeAspect="1"/>
          </p:cNvPicPr>
          <p:nvPr/>
        </p:nvPicPr>
        <p:blipFill>
          <a:blip r:embed="rId3"/>
          <a:stretch>
            <a:fillRect/>
          </a:stretch>
        </p:blipFill>
        <p:spPr>
          <a:xfrm>
            <a:off x="7400544" y="3340608"/>
            <a:ext cx="4657344" cy="3328416"/>
          </a:xfrm>
          <a:prstGeom prst="rect">
            <a:avLst/>
          </a:prstGeom>
        </p:spPr>
      </p:pic>
    </p:spTree>
    <p:extLst>
      <p:ext uri="{BB962C8B-B14F-4D97-AF65-F5344CB8AC3E}">
        <p14:creationId xmlns:p14="http://schemas.microsoft.com/office/powerpoint/2010/main" val="681643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19650-E94A-7BC4-E4B1-EDD12D1AC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CF44436-8DD3-4159-A665-01126E184E8B}"/>
              </a:ext>
            </a:extLst>
          </p:cNvPr>
          <p:cNvPicPr>
            <a:picLocks noChangeAspect="1"/>
          </p:cNvPicPr>
          <p:nvPr/>
        </p:nvPicPr>
        <p:blipFill>
          <a:blip r:embed="rId3"/>
          <a:stretch>
            <a:fillRect/>
          </a:stretch>
        </p:blipFill>
        <p:spPr>
          <a:xfrm>
            <a:off x="1097280" y="438912"/>
            <a:ext cx="9753600" cy="5779007"/>
          </a:xfrm>
          <a:prstGeom prst="rect">
            <a:avLst/>
          </a:prstGeom>
        </p:spPr>
      </p:pic>
    </p:spTree>
    <p:extLst>
      <p:ext uri="{BB962C8B-B14F-4D97-AF65-F5344CB8AC3E}">
        <p14:creationId xmlns:p14="http://schemas.microsoft.com/office/powerpoint/2010/main" val="887266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91D03-7325-A3E7-CF1F-072CE904A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4583C67-682E-A390-DF6D-A047599EA321}"/>
              </a:ext>
            </a:extLst>
          </p:cNvPr>
          <p:cNvPicPr>
            <a:picLocks noChangeAspect="1"/>
          </p:cNvPicPr>
          <p:nvPr/>
        </p:nvPicPr>
        <p:blipFill>
          <a:blip r:embed="rId3"/>
          <a:stretch>
            <a:fillRect/>
          </a:stretch>
        </p:blipFill>
        <p:spPr>
          <a:xfrm>
            <a:off x="664464" y="499872"/>
            <a:ext cx="10863072" cy="5998464"/>
          </a:xfrm>
          <a:prstGeom prst="rect">
            <a:avLst/>
          </a:prstGeom>
        </p:spPr>
      </p:pic>
    </p:spTree>
    <p:extLst>
      <p:ext uri="{BB962C8B-B14F-4D97-AF65-F5344CB8AC3E}">
        <p14:creationId xmlns:p14="http://schemas.microsoft.com/office/powerpoint/2010/main" val="390408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91D03-7325-A3E7-CF1F-072CE904A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6715CD4-29F5-CCED-E98B-6D977CD27B24}"/>
              </a:ext>
            </a:extLst>
          </p:cNvPr>
          <p:cNvPicPr>
            <a:picLocks noChangeAspect="1"/>
          </p:cNvPicPr>
          <p:nvPr/>
        </p:nvPicPr>
        <p:blipFill>
          <a:blip r:embed="rId3"/>
          <a:stretch>
            <a:fillRect/>
          </a:stretch>
        </p:blipFill>
        <p:spPr>
          <a:xfrm>
            <a:off x="670560" y="451104"/>
            <a:ext cx="10936223" cy="5852160"/>
          </a:xfrm>
          <a:prstGeom prst="rect">
            <a:avLst/>
          </a:prstGeom>
        </p:spPr>
      </p:pic>
    </p:spTree>
    <p:extLst>
      <p:ext uri="{BB962C8B-B14F-4D97-AF65-F5344CB8AC3E}">
        <p14:creationId xmlns:p14="http://schemas.microsoft.com/office/powerpoint/2010/main" val="4041713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F89C31-C286-8179-FD97-0047B191E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6" y="0"/>
            <a:ext cx="12192000" cy="6858000"/>
          </a:xfrm>
          <a:prstGeom prst="rect">
            <a:avLst/>
          </a:prstGeom>
        </p:spPr>
      </p:pic>
      <p:sp>
        <p:nvSpPr>
          <p:cNvPr id="3" name="TextBox 2">
            <a:extLst>
              <a:ext uri="{FF2B5EF4-FFF2-40B4-BE49-F238E27FC236}">
                <a16:creationId xmlns:a16="http://schemas.microsoft.com/office/drawing/2014/main" id="{A7A387F4-0FDA-488C-D736-D456301A3282}"/>
              </a:ext>
            </a:extLst>
          </p:cNvPr>
          <p:cNvSpPr txBox="1"/>
          <p:nvPr/>
        </p:nvSpPr>
        <p:spPr>
          <a:xfrm>
            <a:off x="1072896" y="219456"/>
            <a:ext cx="10497312" cy="1446550"/>
          </a:xfrm>
          <a:prstGeom prst="rect">
            <a:avLst/>
          </a:prstGeom>
          <a:noFill/>
        </p:spPr>
        <p:txBody>
          <a:bodyPr wrap="square">
            <a:spAutoFit/>
          </a:bodyPr>
          <a:lstStyle/>
          <a:p>
            <a:r>
              <a:rPr lang="en-US" sz="4400" b="1" dirty="0">
                <a:solidFill>
                  <a:schemeClr val="bg1"/>
                </a:solidFill>
                <a:effectLst/>
                <a:latin typeface="Bahnschrift Light Condensed" panose="020B0502040204020203" pitchFamily="34" charset="0"/>
              </a:rPr>
              <a:t>Part 3: Content Ideas and Marketing Strategies </a:t>
            </a:r>
            <a:endParaRPr lang="en-US" sz="4400" dirty="0">
              <a:solidFill>
                <a:schemeClr val="bg1"/>
              </a:solidFill>
              <a:latin typeface="Bahnschrift Light Condensed" panose="020B0502040204020203" pitchFamily="34" charset="0"/>
            </a:endParaRPr>
          </a:p>
          <a:p>
            <a:r>
              <a:rPr lang="en-US" sz="4400" b="1" dirty="0">
                <a:solidFill>
                  <a:schemeClr val="bg1"/>
                </a:solidFill>
                <a:effectLst/>
                <a:latin typeface="Bahnschrift Light Condensed" panose="020B0502040204020203" pitchFamily="34" charset="0"/>
              </a:rPr>
              <a:t>                        </a:t>
            </a:r>
            <a:r>
              <a:rPr lang="en-US" sz="4400" b="1" dirty="0">
                <a:solidFill>
                  <a:srgbClr val="FF0000"/>
                </a:solidFill>
                <a:effectLst/>
                <a:latin typeface="Bahnschrift Light Condensed" panose="020B0502040204020203" pitchFamily="34" charset="0"/>
              </a:rPr>
              <a:t>CONTENT CALENDAR</a:t>
            </a:r>
            <a:endParaRPr lang="en-IN" sz="4400" dirty="0">
              <a:solidFill>
                <a:srgbClr val="FF0000"/>
              </a:solidFill>
              <a:latin typeface="Bahnschrift Light Condensed" panose="020B0502040204020203" pitchFamily="34" charset="0"/>
            </a:endParaRPr>
          </a:p>
        </p:txBody>
      </p:sp>
      <p:pic>
        <p:nvPicPr>
          <p:cNvPr id="6" name="Picture 5">
            <a:extLst>
              <a:ext uri="{FF2B5EF4-FFF2-40B4-BE49-F238E27FC236}">
                <a16:creationId xmlns:a16="http://schemas.microsoft.com/office/drawing/2014/main" id="{19D06E78-7C67-0E29-C5C8-BA0610BFA354}"/>
              </a:ext>
            </a:extLst>
          </p:cNvPr>
          <p:cNvPicPr>
            <a:picLocks noChangeAspect="1"/>
          </p:cNvPicPr>
          <p:nvPr/>
        </p:nvPicPr>
        <p:blipFill>
          <a:blip r:embed="rId3"/>
          <a:stretch>
            <a:fillRect/>
          </a:stretch>
        </p:blipFill>
        <p:spPr>
          <a:xfrm>
            <a:off x="-158496" y="1792222"/>
            <a:ext cx="4140962" cy="5065777"/>
          </a:xfrm>
          <a:prstGeom prst="rect">
            <a:avLst/>
          </a:prstGeom>
        </p:spPr>
      </p:pic>
      <p:pic>
        <p:nvPicPr>
          <p:cNvPr id="8" name="Picture 7">
            <a:extLst>
              <a:ext uri="{FF2B5EF4-FFF2-40B4-BE49-F238E27FC236}">
                <a16:creationId xmlns:a16="http://schemas.microsoft.com/office/drawing/2014/main" id="{8D96AAA6-2616-5089-ABBA-224B6565C13F}"/>
              </a:ext>
            </a:extLst>
          </p:cNvPr>
          <p:cNvPicPr>
            <a:picLocks noChangeAspect="1"/>
          </p:cNvPicPr>
          <p:nvPr/>
        </p:nvPicPr>
        <p:blipFill>
          <a:blip r:embed="rId4"/>
          <a:stretch>
            <a:fillRect/>
          </a:stretch>
        </p:blipFill>
        <p:spPr>
          <a:xfrm>
            <a:off x="3982467" y="1792223"/>
            <a:ext cx="4344670" cy="5065775"/>
          </a:xfrm>
          <a:prstGeom prst="rect">
            <a:avLst/>
          </a:prstGeom>
        </p:spPr>
      </p:pic>
      <p:pic>
        <p:nvPicPr>
          <p:cNvPr id="10" name="Picture 9">
            <a:extLst>
              <a:ext uri="{FF2B5EF4-FFF2-40B4-BE49-F238E27FC236}">
                <a16:creationId xmlns:a16="http://schemas.microsoft.com/office/drawing/2014/main" id="{7ABA3161-A292-7985-3E6F-CA8C25A12982}"/>
              </a:ext>
            </a:extLst>
          </p:cNvPr>
          <p:cNvPicPr>
            <a:picLocks noChangeAspect="1"/>
          </p:cNvPicPr>
          <p:nvPr/>
        </p:nvPicPr>
        <p:blipFill>
          <a:blip r:embed="rId5"/>
          <a:stretch>
            <a:fillRect/>
          </a:stretch>
        </p:blipFill>
        <p:spPr>
          <a:xfrm>
            <a:off x="8209537" y="1792221"/>
            <a:ext cx="3823968" cy="5073398"/>
          </a:xfrm>
          <a:prstGeom prst="rect">
            <a:avLst/>
          </a:prstGeom>
        </p:spPr>
      </p:pic>
    </p:spTree>
    <p:extLst>
      <p:ext uri="{BB962C8B-B14F-4D97-AF65-F5344CB8AC3E}">
        <p14:creationId xmlns:p14="http://schemas.microsoft.com/office/powerpoint/2010/main" val="1721636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9F234-B487-1C67-AB23-272101D74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D43F112-AF8C-FA93-8664-B809D2C4250A}"/>
              </a:ext>
            </a:extLst>
          </p:cNvPr>
          <p:cNvSpPr txBox="1"/>
          <p:nvPr/>
        </p:nvSpPr>
        <p:spPr>
          <a:xfrm>
            <a:off x="0" y="0"/>
            <a:ext cx="12192000" cy="1323439"/>
          </a:xfrm>
          <a:prstGeom prst="rect">
            <a:avLst/>
          </a:prstGeom>
          <a:noFill/>
        </p:spPr>
        <p:txBody>
          <a:bodyPr wrap="square">
            <a:spAutoFit/>
          </a:bodyPr>
          <a:lstStyle/>
          <a:p>
            <a:pPr marL="571500" indent="-571500">
              <a:buFont typeface="Arial" panose="020B0604020202020204" pitchFamily="34" charset="0"/>
              <a:buChar char="•"/>
            </a:pPr>
            <a:r>
              <a:rPr lang="en-US" sz="4000" b="1" dirty="0">
                <a:solidFill>
                  <a:srgbClr val="FFFF00"/>
                </a:solidFill>
                <a:effectLst/>
                <a:latin typeface="Bahnschrift Light SemiCondensed" panose="020B0502040204020203" pitchFamily="34" charset="0"/>
              </a:rPr>
              <a:t>Strategy, Aim and the Idea behind these posts and stories:</a:t>
            </a:r>
            <a:endParaRPr lang="en-IN" sz="4000" dirty="0">
              <a:solidFill>
                <a:srgbClr val="FFFF00"/>
              </a:solidFill>
              <a:latin typeface="Bahnschrift Light SemiCondensed" panose="020B0502040204020203" pitchFamily="34" charset="0"/>
            </a:endParaRPr>
          </a:p>
        </p:txBody>
      </p:sp>
      <p:sp>
        <p:nvSpPr>
          <p:cNvPr id="5" name="TextBox 4">
            <a:extLst>
              <a:ext uri="{FF2B5EF4-FFF2-40B4-BE49-F238E27FC236}">
                <a16:creationId xmlns:a16="http://schemas.microsoft.com/office/drawing/2014/main" id="{AF66658F-2F77-889D-741C-8A95E12792F3}"/>
              </a:ext>
            </a:extLst>
          </p:cNvPr>
          <p:cNvSpPr txBox="1"/>
          <p:nvPr/>
        </p:nvSpPr>
        <p:spPr>
          <a:xfrm>
            <a:off x="85344" y="661719"/>
            <a:ext cx="11387328" cy="6001643"/>
          </a:xfrm>
          <a:prstGeom prst="rect">
            <a:avLst/>
          </a:prstGeom>
          <a:noFill/>
        </p:spPr>
        <p:txBody>
          <a:bodyPr wrap="square">
            <a:spAutoFit/>
          </a:bodyPr>
          <a:lstStyle/>
          <a:p>
            <a:pPr algn="ctr"/>
            <a:endParaRPr lang="en-US" sz="2400" b="1" cap="all" dirty="0">
              <a:solidFill>
                <a:srgbClr val="343333"/>
              </a:solidFill>
              <a:latin typeface="gill_ssibold"/>
            </a:endParaRPr>
          </a:p>
          <a:p>
            <a:pPr algn="ctr"/>
            <a:endParaRPr lang="en-US" sz="2400" b="0" i="0" cap="all" dirty="0">
              <a:solidFill>
                <a:schemeClr val="bg1"/>
              </a:solidFill>
              <a:effectLst/>
              <a:latin typeface="gill_ssibold"/>
            </a:endParaRPr>
          </a:p>
          <a:p>
            <a:pPr marL="342900" indent="-342900" algn="just">
              <a:buFont typeface="Wingdings" panose="05000000000000000000" pitchFamily="2" charset="2"/>
              <a:buChar char="ü"/>
            </a:pPr>
            <a:r>
              <a:rPr lang="en-US" sz="2400" b="0" i="0" dirty="0">
                <a:solidFill>
                  <a:schemeClr val="bg1"/>
                </a:solidFill>
                <a:effectLst/>
                <a:latin typeface="gill_ssiregular"/>
              </a:rPr>
              <a:t>YES BANK, in line with its corporate social responsibility policy, has worked conscientiously to align its core business more closely with global sustainability frameworks, chiefly the United Nations’ Sustainable Development Goals, the Paris Agreement on Climate Change and the Principles for Responsible Banking. Guided by its CSR and ESG policies, the Bank works to deliver positive socio-environmental impact within these frameworks. </a:t>
            </a:r>
          </a:p>
          <a:p>
            <a:pPr algn="just"/>
            <a:endParaRPr lang="en-US" sz="2400" b="0" i="0" dirty="0">
              <a:solidFill>
                <a:schemeClr val="bg1"/>
              </a:solidFill>
              <a:effectLst/>
              <a:latin typeface="gill_ssiregular"/>
            </a:endParaRPr>
          </a:p>
          <a:p>
            <a:pPr marL="342900" indent="-342900" algn="just">
              <a:buFont typeface="Wingdings" panose="05000000000000000000" pitchFamily="2" charset="2"/>
              <a:buChar char="ü"/>
            </a:pPr>
            <a:r>
              <a:rPr lang="en-US" sz="2400" b="0" i="0" dirty="0">
                <a:solidFill>
                  <a:schemeClr val="bg1"/>
                </a:solidFill>
                <a:effectLst/>
                <a:latin typeface="gill_ssiregular"/>
              </a:rPr>
              <a:t>The Bank has developed and implemented CSR programs to create and enhance shared value through unique, scalable and sustainable models. With a focus on 3Es – Employability, Entrepreneurship and Environment Sustainability - the Bank has committed to catalyze employment and entrepreneurship opportunities for 100,000 youth by 2026. Additionally, a target of planting 1 million trees over next five years has been taken as we understand that protecting the environment has a direct bearing on sustainability.</a:t>
            </a:r>
          </a:p>
        </p:txBody>
      </p:sp>
    </p:spTree>
    <p:extLst>
      <p:ext uri="{BB962C8B-B14F-4D97-AF65-F5344CB8AC3E}">
        <p14:creationId xmlns:p14="http://schemas.microsoft.com/office/powerpoint/2010/main" val="701449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94644F-FAC2-6BDF-AD07-B302C49A2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79292AF-1CB7-EA3F-D898-E956CB42A28C}"/>
              </a:ext>
            </a:extLst>
          </p:cNvPr>
          <p:cNvSpPr txBox="1"/>
          <p:nvPr/>
        </p:nvSpPr>
        <p:spPr>
          <a:xfrm>
            <a:off x="-2291644" y="-42106"/>
            <a:ext cx="14461067" cy="572144"/>
          </a:xfrm>
          <a:prstGeom prst="rect">
            <a:avLst/>
          </a:prstGeom>
          <a:noFill/>
        </p:spPr>
        <p:txBody>
          <a:bodyPr wrap="square">
            <a:spAutoFit/>
          </a:bodyPr>
          <a:lstStyle/>
          <a:p>
            <a:pPr marL="457200" indent="-457200" algn="ctr">
              <a:lnSpc>
                <a:spcPct val="107000"/>
              </a:lnSpc>
              <a:spcAft>
                <a:spcPts val="800"/>
              </a:spcAft>
              <a:buFont typeface="Arial" panose="020B0604020202020204" pitchFamily="34" charset="0"/>
              <a:buChar char="•"/>
            </a:pPr>
            <a:r>
              <a:rPr lang="en-US" sz="3200" kern="100" dirty="0">
                <a:solidFill>
                  <a:srgbClr val="FFFF00"/>
                </a:solidFill>
                <a:effectLst/>
                <a:latin typeface="Bahnschrift Light SemiCondensed" panose="020B0502040204020203" pitchFamily="34" charset="0"/>
                <a:ea typeface="Calibri" panose="020F0502020204030204" pitchFamily="34" charset="0"/>
                <a:cs typeface="Times New Roman" panose="02020603050405020304" pitchFamily="18" charset="0"/>
              </a:rPr>
              <a:t>CONTENT IDEAS AND MARKETING STRATEGIES PROCESS: </a:t>
            </a:r>
            <a:endParaRPr lang="en-IN" sz="3200" kern="100" dirty="0">
              <a:solidFill>
                <a:srgbClr val="FFFF00"/>
              </a:solidFill>
              <a:effectLst/>
              <a:latin typeface="Bahnschrift Light SemiCondensed" panose="020B0502040204020203"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D81AD7F-B499-44BC-3C76-C0B0BB860233}"/>
              </a:ext>
            </a:extLst>
          </p:cNvPr>
          <p:cNvSpPr txBox="1"/>
          <p:nvPr/>
        </p:nvSpPr>
        <p:spPr>
          <a:xfrm>
            <a:off x="186267" y="462127"/>
            <a:ext cx="11966221" cy="1614416"/>
          </a:xfrm>
          <a:prstGeom prst="rect">
            <a:avLst/>
          </a:prstGeom>
          <a:noFill/>
        </p:spPr>
        <p:txBody>
          <a:bodyPr wrap="square">
            <a:spAutoFit/>
          </a:bodyPr>
          <a:lstStyle/>
          <a:p>
            <a:pPr>
              <a:lnSpc>
                <a:spcPct val="107000"/>
              </a:lnSpc>
              <a:spcAft>
                <a:spcPts val="800"/>
              </a:spcAft>
            </a:pPr>
            <a:r>
              <a:rPr lang="en-IN" sz="2400" kern="100" dirty="0">
                <a:solidFill>
                  <a:srgbClr val="FF0000"/>
                </a:solidFill>
                <a:latin typeface="Bahnschrift Light SemiCondensed" panose="020B0502040204020203" pitchFamily="34" charset="0"/>
                <a:ea typeface="Calibri" panose="020F0502020204030204" pitchFamily="34" charset="0"/>
                <a:cs typeface="Times New Roman" panose="02020603050405020304" pitchFamily="18" charset="0"/>
              </a:rPr>
              <a:t>1. Reflect on the content ideas:</a:t>
            </a:r>
          </a:p>
          <a:p>
            <a:pPr>
              <a:lnSpc>
                <a:spcPct val="107000"/>
              </a:lnSpc>
              <a:spcAft>
                <a:spcPts val="800"/>
              </a:spcAft>
            </a:pPr>
            <a:r>
              <a:rPr lang="en-IN" sz="2400" kern="1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               </a:t>
            </a:r>
            <a:r>
              <a:rPr lang="en-IN" sz="2000" kern="100" dirty="0">
                <a:solidFill>
                  <a:schemeClr val="bg1"/>
                </a:solidFill>
                <a:effectLst/>
                <a:latin typeface="Bahnschrift Light SemiCondensed" panose="020B0502040204020203" pitchFamily="34" charset="0"/>
                <a:ea typeface="Calibri" panose="020F0502020204030204" pitchFamily="34" charset="0"/>
                <a:cs typeface="Times New Roman" panose="02020603050405020304" pitchFamily="18" charset="0"/>
              </a:rPr>
              <a:t>YES BANK believes in a knowledge driven approach to banking and has deployed a strategic four-pronged, approach to its sustainable financing work. The following attributes of the bank’s financing mechanism make it a winning strategy.</a:t>
            </a:r>
          </a:p>
        </p:txBody>
      </p:sp>
      <p:sp>
        <p:nvSpPr>
          <p:cNvPr id="8" name="TextBox 7">
            <a:extLst>
              <a:ext uri="{FF2B5EF4-FFF2-40B4-BE49-F238E27FC236}">
                <a16:creationId xmlns:a16="http://schemas.microsoft.com/office/drawing/2014/main" id="{ABAA5E22-D1DC-E35E-9DE3-ADFDC7AA4BA7}"/>
              </a:ext>
            </a:extLst>
          </p:cNvPr>
          <p:cNvSpPr txBox="1"/>
          <p:nvPr/>
        </p:nvSpPr>
        <p:spPr>
          <a:xfrm>
            <a:off x="169332" y="2016882"/>
            <a:ext cx="11966220" cy="1629292"/>
          </a:xfrm>
          <a:prstGeom prst="rect">
            <a:avLst/>
          </a:prstGeom>
          <a:noFill/>
        </p:spPr>
        <p:txBody>
          <a:bodyPr wrap="square">
            <a:spAutoFit/>
          </a:bodyPr>
          <a:lstStyle/>
          <a:p>
            <a:pPr>
              <a:lnSpc>
                <a:spcPct val="107000"/>
              </a:lnSpc>
              <a:spcAft>
                <a:spcPts val="800"/>
              </a:spcAft>
            </a:pPr>
            <a:r>
              <a:rPr lang="en-IN" sz="24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2.Marketing Strategies Process</a:t>
            </a:r>
          </a:p>
          <a:p>
            <a:pPr>
              <a:lnSpc>
                <a:spcPct val="107000"/>
              </a:lnSpc>
              <a:spcAft>
                <a:spcPts val="800"/>
              </a:spcAft>
            </a:pPr>
            <a:r>
              <a:rPr lang="en-IN" sz="2400"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bank believes chat to achieve any strategic out come , short, medium and long term goals are important. Aligned to this thought, YES BANK has announced many targeted commitments towards sustainability and climate action</a:t>
            </a:r>
          </a:p>
        </p:txBody>
      </p:sp>
      <p:sp>
        <p:nvSpPr>
          <p:cNvPr id="10" name="TextBox 9">
            <a:extLst>
              <a:ext uri="{FF2B5EF4-FFF2-40B4-BE49-F238E27FC236}">
                <a16:creationId xmlns:a16="http://schemas.microsoft.com/office/drawing/2014/main" id="{8995AF9D-8666-E953-BA60-2CCEDBB08354}"/>
              </a:ext>
            </a:extLst>
          </p:cNvPr>
          <p:cNvSpPr txBox="1"/>
          <p:nvPr/>
        </p:nvSpPr>
        <p:spPr>
          <a:xfrm>
            <a:off x="163688" y="3616751"/>
            <a:ext cx="12192000" cy="1826910"/>
          </a:xfrm>
          <a:prstGeom prst="rect">
            <a:avLst/>
          </a:prstGeom>
          <a:noFill/>
        </p:spPr>
        <p:txBody>
          <a:bodyPr wrap="square">
            <a:spAutoFit/>
          </a:bodyPr>
          <a:lstStyle/>
          <a:p>
            <a:pPr>
              <a:lnSpc>
                <a:spcPct val="107000"/>
              </a:lnSpc>
              <a:spcAft>
                <a:spcPts val="800"/>
              </a:spcAft>
            </a:pPr>
            <a:r>
              <a:rPr lang="en-IN"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a:t>
            </a:r>
            <a:r>
              <a:rPr lang="en-IN" sz="2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DISCUSSING THE CHALLENGES ENCOUNTERED:</a:t>
            </a:r>
            <a:endParaRPr lang="en-IN" sz="1600" kern="1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6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bank in a structured way puts in a place relevant policies and process that help achieve the aforementioned targets. YES BANK accordingly has in a place a detailed set of internal guidelines for its green bond principle complaints The bank also instituted an environment &amp;social policy to guide its lending decisions , while its resource management in upheld by Environmental Management Policy.</a:t>
            </a:r>
          </a:p>
        </p:txBody>
      </p:sp>
      <p:sp>
        <p:nvSpPr>
          <p:cNvPr id="12" name="TextBox 11">
            <a:extLst>
              <a:ext uri="{FF2B5EF4-FFF2-40B4-BE49-F238E27FC236}">
                <a16:creationId xmlns:a16="http://schemas.microsoft.com/office/drawing/2014/main" id="{EBD134E3-456D-B47F-E97F-6C8EAD7840F3}"/>
              </a:ext>
            </a:extLst>
          </p:cNvPr>
          <p:cNvSpPr txBox="1"/>
          <p:nvPr/>
        </p:nvSpPr>
        <p:spPr>
          <a:xfrm>
            <a:off x="186267" y="5443661"/>
            <a:ext cx="11554176" cy="1447576"/>
          </a:xfrm>
          <a:prstGeom prst="rect">
            <a:avLst/>
          </a:prstGeom>
          <a:noFill/>
        </p:spPr>
        <p:txBody>
          <a:bodyPr wrap="square">
            <a:spAutoFit/>
          </a:bodyPr>
          <a:lstStyle/>
          <a:p>
            <a:pPr>
              <a:lnSpc>
                <a:spcPct val="107000"/>
              </a:lnSpc>
              <a:spcAft>
                <a:spcPts val="800"/>
              </a:spcAft>
            </a:pPr>
            <a:r>
              <a:rPr lang="en-IN" sz="20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4.LESSONS LEARNED: </a:t>
            </a:r>
          </a:p>
          <a:p>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IN"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To further bolster its approach to sustainable finance , the bank has become a active member of highly credible coalitions .YES BANK ,as the first Indian signatory to the UNEP FI , a global partnership between UNEP and financial sector , continues to play a leadership role at the platform .</a:t>
            </a:r>
            <a:endParaRPr lang="en-IN" sz="2000" dirty="0">
              <a:solidFill>
                <a:schemeClr val="bg1"/>
              </a:solidFill>
            </a:endParaRPr>
          </a:p>
        </p:txBody>
      </p:sp>
    </p:spTree>
    <p:extLst>
      <p:ext uri="{BB962C8B-B14F-4D97-AF65-F5344CB8AC3E}">
        <p14:creationId xmlns:p14="http://schemas.microsoft.com/office/powerpoint/2010/main" val="4184244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C1276-FE7E-629A-AF55-3BF1832CB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F76FD05-A424-9C9A-CEBE-B35D46262EB2}"/>
              </a:ext>
            </a:extLst>
          </p:cNvPr>
          <p:cNvSpPr txBox="1"/>
          <p:nvPr/>
        </p:nvSpPr>
        <p:spPr>
          <a:xfrm>
            <a:off x="2377440" y="1267968"/>
            <a:ext cx="8875776" cy="5509200"/>
          </a:xfrm>
          <a:prstGeom prst="rect">
            <a:avLst/>
          </a:prstGeom>
          <a:noFill/>
        </p:spPr>
        <p:txBody>
          <a:bodyPr wrap="square">
            <a:spAutoFit/>
          </a:bodyPr>
          <a:lstStyle/>
          <a:p>
            <a:pPr algn="l"/>
            <a:r>
              <a:rPr lang="en-US" sz="3200" b="1" i="0" dirty="0">
                <a:solidFill>
                  <a:srgbClr val="FF0000"/>
                </a:solidFill>
                <a:effectLst/>
                <a:latin typeface="Georgia" panose="02040502050405020303" pitchFamily="18" charset="0"/>
              </a:rPr>
              <a:t>How to Create a Content Strategy Framework:</a:t>
            </a:r>
            <a:endParaRPr lang="en-US" sz="3200" b="0" i="0" dirty="0">
              <a:solidFill>
                <a:srgbClr val="FF0000"/>
              </a:solidFill>
              <a:effectLst/>
              <a:latin typeface="Georgia" panose="02040502050405020303" pitchFamily="18" charset="0"/>
            </a:endParaRPr>
          </a:p>
          <a:p>
            <a:pPr algn="l">
              <a:buFont typeface="Arial" panose="020B0604020202020204" pitchFamily="34" charset="0"/>
              <a:buChar char="•"/>
            </a:pPr>
            <a:r>
              <a:rPr lang="en-US" sz="3200" b="0" i="0" dirty="0">
                <a:solidFill>
                  <a:srgbClr val="D7F9DD"/>
                </a:solidFill>
                <a:effectLst/>
                <a:latin typeface="Google Sans"/>
              </a:rPr>
              <a:t>Define your goal.</a:t>
            </a:r>
          </a:p>
          <a:p>
            <a:pPr algn="l">
              <a:buFont typeface="Arial" panose="020B0604020202020204" pitchFamily="34" charset="0"/>
              <a:buChar char="•"/>
            </a:pPr>
            <a:r>
              <a:rPr lang="en-US" sz="3200" b="0" i="0" dirty="0">
                <a:solidFill>
                  <a:srgbClr val="D7F9DD"/>
                </a:solidFill>
                <a:effectLst/>
                <a:latin typeface="Google Sans"/>
              </a:rPr>
              <a:t>Conduct persona research.</a:t>
            </a:r>
          </a:p>
          <a:p>
            <a:pPr algn="l">
              <a:buFont typeface="Arial" panose="020B0604020202020204" pitchFamily="34" charset="0"/>
              <a:buChar char="•"/>
            </a:pPr>
            <a:r>
              <a:rPr lang="en-US" sz="3200" b="0" i="0" dirty="0">
                <a:solidFill>
                  <a:srgbClr val="D7F9DD"/>
                </a:solidFill>
                <a:effectLst/>
                <a:latin typeface="Google Sans"/>
              </a:rPr>
              <a:t>Run a content audit.</a:t>
            </a:r>
          </a:p>
          <a:p>
            <a:pPr algn="l">
              <a:buFont typeface="Arial" panose="020B0604020202020204" pitchFamily="34" charset="0"/>
              <a:buChar char="•"/>
            </a:pPr>
            <a:r>
              <a:rPr lang="en-US" sz="3200" b="0" i="0" dirty="0">
                <a:solidFill>
                  <a:srgbClr val="D7F9DD"/>
                </a:solidFill>
                <a:effectLst/>
                <a:latin typeface="Google Sans"/>
              </a:rPr>
              <a:t>Choose a content management system.</a:t>
            </a:r>
          </a:p>
          <a:p>
            <a:pPr algn="l">
              <a:buFont typeface="Arial" panose="020B0604020202020204" pitchFamily="34" charset="0"/>
              <a:buChar char="•"/>
            </a:pPr>
            <a:r>
              <a:rPr lang="en-US" sz="3200" b="0" i="0" dirty="0">
                <a:solidFill>
                  <a:srgbClr val="D7F9DD"/>
                </a:solidFill>
                <a:effectLst/>
                <a:latin typeface="Google Sans"/>
              </a:rPr>
              <a:t>Determine which type of content you want to create.</a:t>
            </a:r>
          </a:p>
          <a:p>
            <a:pPr algn="l">
              <a:buFont typeface="Arial" panose="020B0604020202020204" pitchFamily="34" charset="0"/>
              <a:buChar char="•"/>
            </a:pPr>
            <a:r>
              <a:rPr lang="en-US" sz="3200" b="0" i="0" dirty="0">
                <a:solidFill>
                  <a:srgbClr val="D7F9DD"/>
                </a:solidFill>
                <a:effectLst/>
                <a:latin typeface="Google Sans"/>
              </a:rPr>
              <a:t>Brainstorm content ideas.</a:t>
            </a:r>
          </a:p>
          <a:p>
            <a:pPr algn="l">
              <a:buFont typeface="Arial" panose="020B0604020202020204" pitchFamily="34" charset="0"/>
              <a:buChar char="•"/>
            </a:pPr>
            <a:r>
              <a:rPr lang="en-US" sz="3200" b="0" i="0" dirty="0">
                <a:solidFill>
                  <a:srgbClr val="D7F9DD"/>
                </a:solidFill>
                <a:effectLst/>
                <a:latin typeface="Google Sans"/>
              </a:rPr>
              <a:t>Publish and manage your content.</a:t>
            </a:r>
          </a:p>
          <a:p>
            <a:pPr algn="l"/>
            <a:endParaRPr lang="en-US" sz="3200" b="0" i="0" dirty="0">
              <a:solidFill>
                <a:srgbClr val="D7F9DD"/>
              </a:solidFill>
              <a:effectLst/>
              <a:latin typeface="Google Sans"/>
            </a:endParaRPr>
          </a:p>
        </p:txBody>
      </p:sp>
    </p:spTree>
    <p:extLst>
      <p:ext uri="{BB962C8B-B14F-4D97-AF65-F5344CB8AC3E}">
        <p14:creationId xmlns:p14="http://schemas.microsoft.com/office/powerpoint/2010/main" val="450619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B484E-AC1A-C975-3EFC-678E8C33E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E8980EA-5CA5-69A8-B0B6-B6D5CAFB27BF}"/>
              </a:ext>
            </a:extLst>
          </p:cNvPr>
          <p:cNvSpPr txBox="1"/>
          <p:nvPr/>
        </p:nvSpPr>
        <p:spPr>
          <a:xfrm>
            <a:off x="231648" y="390144"/>
            <a:ext cx="10533888" cy="5675080"/>
          </a:xfrm>
          <a:prstGeom prst="rect">
            <a:avLst/>
          </a:prstGeom>
          <a:noFill/>
        </p:spPr>
        <p:txBody>
          <a:bodyPr wrap="square">
            <a:spAutoFit/>
          </a:bodyPr>
          <a:lstStyle/>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Testimonials and reviews.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Repurpose content.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Update old content.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Encourage user-generated content.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Guest blogging.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Create videos on social media.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Host a podcast. </a:t>
            </a:r>
            <a:endParaRPr lang="en-IN" sz="3200" dirty="0">
              <a:solidFill>
                <a:schemeClr val="bg1"/>
              </a:solidFill>
              <a:latin typeface="Cambria Math" panose="02040503050406030204" pitchFamily="18" charset="0"/>
              <a:ea typeface="Cambria Math" panose="02040503050406030204" pitchFamily="18" charset="0"/>
            </a:endParaRPr>
          </a:p>
          <a:p>
            <a:pPr marL="571500" indent="-571500">
              <a:lnSpc>
                <a:spcPct val="150000"/>
              </a:lnSpc>
              <a:buFont typeface="Wingdings" panose="05000000000000000000" pitchFamily="2" charset="2"/>
              <a:buChar char="Ø"/>
            </a:pPr>
            <a:r>
              <a:rPr lang="en-IN" sz="3200" b="1" i="1" dirty="0">
                <a:solidFill>
                  <a:schemeClr val="bg1"/>
                </a:solidFill>
                <a:effectLst/>
                <a:latin typeface="Cambria Math" panose="02040503050406030204" pitchFamily="18" charset="0"/>
                <a:ea typeface="Cambria Math" panose="02040503050406030204" pitchFamily="18" charset="0"/>
              </a:rPr>
              <a:t>Offer lead magnets in exchange for email</a:t>
            </a:r>
            <a:endParaRPr lang="en-IN" sz="3200"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0968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9CB98A-F441-BEA6-3C7F-032ADC46C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39769DE-5A31-FF19-02DA-B4DA18656B8C}"/>
              </a:ext>
            </a:extLst>
          </p:cNvPr>
          <p:cNvSpPr txBox="1"/>
          <p:nvPr/>
        </p:nvSpPr>
        <p:spPr>
          <a:xfrm>
            <a:off x="73152" y="1"/>
            <a:ext cx="12265152" cy="1323439"/>
          </a:xfrm>
          <a:prstGeom prst="rect">
            <a:avLst/>
          </a:prstGeom>
          <a:noFill/>
        </p:spPr>
        <p:txBody>
          <a:bodyPr wrap="square">
            <a:spAutoFit/>
          </a:bodyPr>
          <a:lstStyle/>
          <a:p>
            <a:pPr marL="571500" indent="-571500">
              <a:buFont typeface="Arial" panose="020B0604020202020204" pitchFamily="34" charset="0"/>
              <a:buChar char="•"/>
            </a:pPr>
            <a:r>
              <a:rPr lang="en-US" sz="4000" dirty="0">
                <a:solidFill>
                  <a:srgbClr val="FFFFFF"/>
                </a:solidFill>
                <a:effectLst/>
                <a:latin typeface="Bahnschrift SemiBold" panose="020B0502040204020203" pitchFamily="34" charset="0"/>
              </a:rPr>
              <a:t>Challenges encountered and lessons learned in marketing strategies:</a:t>
            </a:r>
            <a:endParaRPr lang="en-IN" sz="4000" dirty="0"/>
          </a:p>
        </p:txBody>
      </p:sp>
      <p:sp>
        <p:nvSpPr>
          <p:cNvPr id="7" name="TextBox 6">
            <a:extLst>
              <a:ext uri="{FF2B5EF4-FFF2-40B4-BE49-F238E27FC236}">
                <a16:creationId xmlns:a16="http://schemas.microsoft.com/office/drawing/2014/main" id="{FA7D14E2-0F72-CC04-AFDC-BA003D71E062}"/>
              </a:ext>
            </a:extLst>
          </p:cNvPr>
          <p:cNvSpPr txBox="1"/>
          <p:nvPr/>
        </p:nvSpPr>
        <p:spPr>
          <a:xfrm>
            <a:off x="548640" y="1428834"/>
            <a:ext cx="11094720" cy="954107"/>
          </a:xfrm>
          <a:prstGeom prst="rect">
            <a:avLst/>
          </a:prstGeom>
          <a:noFill/>
        </p:spPr>
        <p:txBody>
          <a:bodyPr wrap="square">
            <a:spAutoFit/>
          </a:bodyPr>
          <a:lstStyle/>
          <a:p>
            <a:pPr marL="457200" indent="-457200" algn="l">
              <a:buFont typeface="Wingdings" panose="05000000000000000000" pitchFamily="2" charset="2"/>
              <a:buChar char="Ø"/>
            </a:pPr>
            <a:r>
              <a:rPr lang="en-US" sz="2800" b="0" i="0" dirty="0">
                <a:solidFill>
                  <a:srgbClr val="D7F9DD"/>
                </a:solidFill>
                <a:effectLst/>
                <a:latin typeface="Montserrat" panose="00000500000000000000" pitchFamily="2" charset="0"/>
              </a:rPr>
              <a:t>Supervision needs to be strict. RBI gave a huge rope to Yes Bank management.</a:t>
            </a:r>
            <a:endParaRPr lang="en-US" b="0" i="0" dirty="0">
              <a:solidFill>
                <a:srgbClr val="000000"/>
              </a:solidFill>
              <a:effectLst/>
              <a:latin typeface="arial" panose="020B0604020202020204" pitchFamily="34" charset="0"/>
            </a:endParaRPr>
          </a:p>
        </p:txBody>
      </p:sp>
      <p:sp>
        <p:nvSpPr>
          <p:cNvPr id="15" name="TextBox 14">
            <a:extLst>
              <a:ext uri="{FF2B5EF4-FFF2-40B4-BE49-F238E27FC236}">
                <a16:creationId xmlns:a16="http://schemas.microsoft.com/office/drawing/2014/main" id="{FE254235-D19D-0170-A2AC-8A027DD97C1E}"/>
              </a:ext>
            </a:extLst>
          </p:cNvPr>
          <p:cNvSpPr txBox="1"/>
          <p:nvPr/>
        </p:nvSpPr>
        <p:spPr>
          <a:xfrm>
            <a:off x="522093" y="2685987"/>
            <a:ext cx="10955102" cy="4832092"/>
          </a:xfrm>
          <a:prstGeom prst="rect">
            <a:avLst/>
          </a:prstGeom>
          <a:noFill/>
        </p:spPr>
        <p:txBody>
          <a:bodyPr wrap="square">
            <a:spAutoFit/>
          </a:bodyPr>
          <a:lstStyle/>
          <a:p>
            <a:pPr marL="342900" indent="-342900">
              <a:buFont typeface="Wingdings" panose="05000000000000000000" pitchFamily="2" charset="2"/>
              <a:buChar char="Ø"/>
            </a:pPr>
            <a:r>
              <a:rPr lang="en-US" sz="2800" b="0" i="0" dirty="0">
                <a:solidFill>
                  <a:srgbClr val="D7F9DD"/>
                </a:solidFill>
                <a:effectLst/>
                <a:latin typeface="Montserrat" panose="00000500000000000000" pitchFamily="2" charset="0"/>
              </a:rPr>
              <a:t>Bank chief executive officers should not be allowed long tenures as seen in t he case of several CEO’s who have faced issues with the central bank.</a:t>
            </a:r>
          </a:p>
          <a:p>
            <a:pPr marL="342900" indent="-342900">
              <a:buFont typeface="Wingdings" panose="05000000000000000000" pitchFamily="2" charset="2"/>
              <a:buChar char="Ø"/>
            </a:pPr>
            <a:r>
              <a:rPr lang="en-US" sz="2800" dirty="0">
                <a:solidFill>
                  <a:srgbClr val="D7F9DD"/>
                </a:solidFill>
                <a:latin typeface="Montserrat" panose="00000500000000000000" pitchFamily="2" charset="0"/>
              </a:rPr>
              <a:t>There must be a clear separation of ownership and control of a bank  </a:t>
            </a:r>
          </a:p>
          <a:p>
            <a:pPr marL="342900" indent="-342900">
              <a:buFont typeface="Wingdings" panose="05000000000000000000" pitchFamily="2" charset="2"/>
              <a:buChar char="Ø"/>
            </a:pPr>
            <a:r>
              <a:rPr lang="en-US" sz="2800" dirty="0">
                <a:solidFill>
                  <a:srgbClr val="D7F9DD"/>
                </a:solidFill>
                <a:latin typeface="Montserrat" panose="00000500000000000000" pitchFamily="2" charset="0"/>
              </a:rPr>
              <a:t>All the stake holders, including bank boards auditors and the regulator have to maintain constant vigil, given the high stake s for  safety and stability</a:t>
            </a:r>
            <a:br>
              <a:rPr lang="en-US" sz="2800" dirty="0">
                <a:solidFill>
                  <a:srgbClr val="D7F9DD"/>
                </a:solidFill>
              </a:rPr>
            </a:br>
            <a:br>
              <a:rPr lang="en-US" sz="2800" dirty="0"/>
            </a:br>
            <a:br>
              <a:rPr lang="en-US" sz="2800" dirty="0"/>
            </a:br>
            <a:endParaRPr lang="en-US" sz="28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22053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67670C-966D-5E30-6AB2-939559F20D0F}"/>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w="3175">
            <a:solidFill>
              <a:schemeClr val="tx1"/>
            </a:solidFill>
          </a:ln>
          <a:effectLst>
            <a:softEdge rad="112500"/>
          </a:effectLst>
        </p:spPr>
      </p:pic>
    </p:spTree>
    <p:extLst>
      <p:ext uri="{BB962C8B-B14F-4D97-AF65-F5344CB8AC3E}">
        <p14:creationId xmlns:p14="http://schemas.microsoft.com/office/powerpoint/2010/main" val="4028703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77B67-BD79-CAE7-4221-EC95ED29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660A7C3-3F84-6E33-961D-A90D69974594}"/>
              </a:ext>
            </a:extLst>
          </p:cNvPr>
          <p:cNvSpPr txBox="1"/>
          <p:nvPr/>
        </p:nvSpPr>
        <p:spPr>
          <a:xfrm>
            <a:off x="1" y="218662"/>
            <a:ext cx="11469756" cy="1323439"/>
          </a:xfrm>
          <a:prstGeom prst="rect">
            <a:avLst/>
          </a:prstGeom>
          <a:noFill/>
        </p:spPr>
        <p:txBody>
          <a:bodyPr wrap="square">
            <a:spAutoFit/>
          </a:bodyPr>
          <a:lstStyle/>
          <a:p>
            <a:r>
              <a:rPr lang="en-US" sz="4000" b="1" dirty="0">
                <a:solidFill>
                  <a:schemeClr val="bg1"/>
                </a:solidFill>
                <a:effectLst/>
                <a:latin typeface="Bookman Old Style" panose="02050604050505020204" pitchFamily="18" charset="0"/>
              </a:rPr>
              <a:t>      Part 4: Content Creation and Curation </a:t>
            </a:r>
            <a:endParaRPr lang="en-US" sz="4000" dirty="0">
              <a:solidFill>
                <a:schemeClr val="bg1"/>
              </a:solidFill>
              <a:latin typeface="Bookman Old Style" panose="02050604050505020204" pitchFamily="18" charset="0"/>
            </a:endParaRPr>
          </a:p>
          <a:p>
            <a:pPr algn="ctr"/>
            <a:r>
              <a:rPr lang="en-US" sz="4000" b="1" i="1" dirty="0">
                <a:solidFill>
                  <a:schemeClr val="bg1"/>
                </a:solidFill>
                <a:effectLst/>
                <a:latin typeface="Bookman Old Style" panose="02050604050505020204" pitchFamily="18" charset="0"/>
              </a:rPr>
              <a:t>         Post Creation</a:t>
            </a:r>
            <a:endParaRPr lang="en-IN" sz="4000" dirty="0">
              <a:solidFill>
                <a:schemeClr val="bg1"/>
              </a:solidFill>
              <a:latin typeface="Bookman Old Style" panose="02050604050505020204" pitchFamily="18" charset="0"/>
            </a:endParaRPr>
          </a:p>
        </p:txBody>
      </p:sp>
      <p:pic>
        <p:nvPicPr>
          <p:cNvPr id="6" name="Picture 5">
            <a:extLst>
              <a:ext uri="{FF2B5EF4-FFF2-40B4-BE49-F238E27FC236}">
                <a16:creationId xmlns:a16="http://schemas.microsoft.com/office/drawing/2014/main" id="{8588E528-60CA-E0B0-F132-1EA27BB709CC}"/>
              </a:ext>
            </a:extLst>
          </p:cNvPr>
          <p:cNvPicPr>
            <a:picLocks noChangeAspect="1"/>
          </p:cNvPicPr>
          <p:nvPr/>
        </p:nvPicPr>
        <p:blipFill>
          <a:blip r:embed="rId3"/>
          <a:stretch>
            <a:fillRect/>
          </a:stretch>
        </p:blipFill>
        <p:spPr>
          <a:xfrm>
            <a:off x="0" y="1542100"/>
            <a:ext cx="3902223" cy="4498935"/>
          </a:xfrm>
          <a:prstGeom prst="rect">
            <a:avLst/>
          </a:prstGeom>
          <a:ln w="76200">
            <a:solidFill>
              <a:schemeClr val="tx1"/>
            </a:solidFill>
          </a:ln>
          <a:scene3d>
            <a:camera prst="perspectiveLeft"/>
            <a:lightRig rig="threePt" dir="t"/>
          </a:scene3d>
        </p:spPr>
      </p:pic>
      <p:pic>
        <p:nvPicPr>
          <p:cNvPr id="10" name="Picture 9">
            <a:extLst>
              <a:ext uri="{FF2B5EF4-FFF2-40B4-BE49-F238E27FC236}">
                <a16:creationId xmlns:a16="http://schemas.microsoft.com/office/drawing/2014/main" id="{77DE3555-2D76-B1E4-187E-46D828AB7C78}"/>
              </a:ext>
            </a:extLst>
          </p:cNvPr>
          <p:cNvPicPr>
            <a:picLocks noChangeAspect="1"/>
          </p:cNvPicPr>
          <p:nvPr/>
        </p:nvPicPr>
        <p:blipFill>
          <a:blip r:embed="rId4"/>
          <a:stretch>
            <a:fillRect/>
          </a:stretch>
        </p:blipFill>
        <p:spPr>
          <a:xfrm>
            <a:off x="4327052" y="1542100"/>
            <a:ext cx="3792512" cy="4573887"/>
          </a:xfrm>
          <a:prstGeom prst="rect">
            <a:avLst/>
          </a:prstGeom>
          <a:ln w="76200">
            <a:solidFill>
              <a:schemeClr val="tx1"/>
            </a:solidFill>
          </a:ln>
          <a:scene3d>
            <a:camera prst="perspectiveLeft"/>
            <a:lightRig rig="threePt" dir="t"/>
          </a:scene3d>
        </p:spPr>
      </p:pic>
      <p:pic>
        <p:nvPicPr>
          <p:cNvPr id="12" name="Picture 11">
            <a:extLst>
              <a:ext uri="{FF2B5EF4-FFF2-40B4-BE49-F238E27FC236}">
                <a16:creationId xmlns:a16="http://schemas.microsoft.com/office/drawing/2014/main" id="{D5FA362D-16FD-FB88-4E94-65DA0B461AD8}"/>
              </a:ext>
            </a:extLst>
          </p:cNvPr>
          <p:cNvPicPr>
            <a:picLocks noChangeAspect="1"/>
          </p:cNvPicPr>
          <p:nvPr/>
        </p:nvPicPr>
        <p:blipFill>
          <a:blip r:embed="rId5"/>
          <a:stretch>
            <a:fillRect/>
          </a:stretch>
        </p:blipFill>
        <p:spPr>
          <a:xfrm>
            <a:off x="8544393" y="1542101"/>
            <a:ext cx="3447737" cy="4498934"/>
          </a:xfrm>
          <a:prstGeom prst="rect">
            <a:avLst/>
          </a:prstGeom>
          <a:ln>
            <a:solidFill>
              <a:schemeClr val="tx1"/>
            </a:solidFill>
          </a:ln>
          <a:scene3d>
            <a:camera prst="perspectiveLeft"/>
            <a:lightRig rig="threePt" dir="t"/>
          </a:scene3d>
        </p:spPr>
      </p:pic>
    </p:spTree>
    <p:extLst>
      <p:ext uri="{BB962C8B-B14F-4D97-AF65-F5344CB8AC3E}">
        <p14:creationId xmlns:p14="http://schemas.microsoft.com/office/powerpoint/2010/main" val="620826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630A5-FD64-9946-BEAD-8F3CDC22A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9E6DFFBA-68B9-F782-B085-B41D570C9FB5}"/>
                  </a:ext>
                </a:extLst>
              </p14:cNvPr>
              <p14:cNvContentPartPr/>
              <p14:nvPr/>
            </p14:nvContentPartPr>
            <p14:xfrm>
              <a:off x="876240" y="6070680"/>
              <a:ext cx="360" cy="360"/>
            </p14:xfrm>
          </p:contentPart>
        </mc:Choice>
        <mc:Fallback xmlns="">
          <p:pic>
            <p:nvPicPr>
              <p:cNvPr id="2" name="Ink 1">
                <a:extLst>
                  <a:ext uri="{FF2B5EF4-FFF2-40B4-BE49-F238E27FC236}">
                    <a16:creationId xmlns:a16="http://schemas.microsoft.com/office/drawing/2014/main" id="{9E6DFFBA-68B9-F782-B085-B41D570C9FB5}"/>
                  </a:ext>
                </a:extLst>
              </p:cNvPr>
              <p:cNvPicPr/>
              <p:nvPr/>
            </p:nvPicPr>
            <p:blipFill>
              <a:blip r:embed="rId4"/>
              <a:stretch>
                <a:fillRect/>
              </a:stretch>
            </p:blipFill>
            <p:spPr>
              <a:xfrm>
                <a:off x="866880" y="6061320"/>
                <a:ext cx="19080" cy="19080"/>
              </a:xfrm>
              <a:prstGeom prst="rect">
                <a:avLst/>
              </a:prstGeom>
            </p:spPr>
          </p:pic>
        </mc:Fallback>
      </mc:AlternateContent>
      <p:pic>
        <p:nvPicPr>
          <p:cNvPr id="9" name="Picture 8">
            <a:extLst>
              <a:ext uri="{FF2B5EF4-FFF2-40B4-BE49-F238E27FC236}">
                <a16:creationId xmlns:a16="http://schemas.microsoft.com/office/drawing/2014/main" id="{1F06C0CA-97B6-23C1-63FF-F056B027FBD5}"/>
              </a:ext>
            </a:extLst>
          </p:cNvPr>
          <p:cNvPicPr>
            <a:picLocks noChangeAspect="1"/>
          </p:cNvPicPr>
          <p:nvPr/>
        </p:nvPicPr>
        <p:blipFill>
          <a:blip r:embed="rId5"/>
          <a:stretch>
            <a:fillRect/>
          </a:stretch>
        </p:blipFill>
        <p:spPr>
          <a:xfrm>
            <a:off x="-176476" y="539634"/>
            <a:ext cx="11315760" cy="5778731"/>
          </a:xfrm>
          <a:prstGeom prst="rect">
            <a:avLst/>
          </a:prstGeom>
          <a:ln w="76200">
            <a:solidFill>
              <a:schemeClr val="tx1"/>
            </a:solidFill>
          </a:ln>
          <a:scene3d>
            <a:camera prst="perspectiveLeft"/>
            <a:lightRig rig="threePt" dir="t"/>
          </a:scene3d>
          <a:sp3d>
            <a:bevelT prst="relaxedInset"/>
          </a:sp3d>
        </p:spPr>
      </p:pic>
    </p:spTree>
    <p:extLst>
      <p:ext uri="{BB962C8B-B14F-4D97-AF65-F5344CB8AC3E}">
        <p14:creationId xmlns:p14="http://schemas.microsoft.com/office/powerpoint/2010/main" val="189912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9007B-9EF1-5534-E0FB-90A9476B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CB32D0F-255F-B1DB-0C5C-6280A664E922}"/>
              </a:ext>
            </a:extLst>
          </p:cNvPr>
          <p:cNvPicPr>
            <a:picLocks noChangeAspect="1"/>
          </p:cNvPicPr>
          <p:nvPr/>
        </p:nvPicPr>
        <p:blipFill>
          <a:blip r:embed="rId3"/>
          <a:stretch>
            <a:fillRect/>
          </a:stretch>
        </p:blipFill>
        <p:spPr>
          <a:xfrm>
            <a:off x="0" y="1439056"/>
            <a:ext cx="3642610" cy="5140647"/>
          </a:xfrm>
          <a:prstGeom prst="rect">
            <a:avLst/>
          </a:prstGeom>
          <a:scene3d>
            <a:camera prst="perspectiveLeft"/>
            <a:lightRig rig="threePt" dir="t"/>
          </a:scene3d>
        </p:spPr>
      </p:pic>
      <p:pic>
        <p:nvPicPr>
          <p:cNvPr id="8" name="Picture 7">
            <a:extLst>
              <a:ext uri="{FF2B5EF4-FFF2-40B4-BE49-F238E27FC236}">
                <a16:creationId xmlns:a16="http://schemas.microsoft.com/office/drawing/2014/main" id="{53D513A1-89A9-C6B3-1627-7BFF0207473D}"/>
              </a:ext>
            </a:extLst>
          </p:cNvPr>
          <p:cNvPicPr>
            <a:picLocks noChangeAspect="1"/>
          </p:cNvPicPr>
          <p:nvPr/>
        </p:nvPicPr>
        <p:blipFill>
          <a:blip r:embed="rId4"/>
          <a:stretch>
            <a:fillRect/>
          </a:stretch>
        </p:blipFill>
        <p:spPr>
          <a:xfrm>
            <a:off x="4073276" y="1439055"/>
            <a:ext cx="3770629" cy="5140647"/>
          </a:xfrm>
          <a:prstGeom prst="rect">
            <a:avLst/>
          </a:prstGeom>
          <a:scene3d>
            <a:camera prst="perspectiveLeft"/>
            <a:lightRig rig="threePt" dir="t"/>
          </a:scene3d>
        </p:spPr>
      </p:pic>
      <p:pic>
        <p:nvPicPr>
          <p:cNvPr id="10" name="Picture 9">
            <a:extLst>
              <a:ext uri="{FF2B5EF4-FFF2-40B4-BE49-F238E27FC236}">
                <a16:creationId xmlns:a16="http://schemas.microsoft.com/office/drawing/2014/main" id="{EBFF5BE4-44C4-34F9-8905-49BDF9CEF0B1}"/>
              </a:ext>
            </a:extLst>
          </p:cNvPr>
          <p:cNvPicPr>
            <a:picLocks noChangeAspect="1"/>
          </p:cNvPicPr>
          <p:nvPr/>
        </p:nvPicPr>
        <p:blipFill>
          <a:blip r:embed="rId5"/>
          <a:stretch>
            <a:fillRect/>
          </a:stretch>
        </p:blipFill>
        <p:spPr>
          <a:xfrm>
            <a:off x="8274571" y="1439055"/>
            <a:ext cx="3598052" cy="5140648"/>
          </a:xfrm>
          <a:prstGeom prst="rect">
            <a:avLst/>
          </a:prstGeom>
          <a:scene3d>
            <a:camera prst="perspectiveLeft"/>
            <a:lightRig rig="threePt" dir="t"/>
          </a:scene3d>
        </p:spPr>
      </p:pic>
      <p:sp>
        <p:nvSpPr>
          <p:cNvPr id="12" name="TextBox 11">
            <a:extLst>
              <a:ext uri="{FF2B5EF4-FFF2-40B4-BE49-F238E27FC236}">
                <a16:creationId xmlns:a16="http://schemas.microsoft.com/office/drawing/2014/main" id="{3C3D7ACA-AFF7-0673-F7D5-3141D668F602}"/>
              </a:ext>
            </a:extLst>
          </p:cNvPr>
          <p:cNvSpPr txBox="1"/>
          <p:nvPr/>
        </p:nvSpPr>
        <p:spPr>
          <a:xfrm>
            <a:off x="3766279" y="278297"/>
            <a:ext cx="6093500" cy="830997"/>
          </a:xfrm>
          <a:prstGeom prst="rect">
            <a:avLst/>
          </a:prstGeom>
          <a:noFill/>
        </p:spPr>
        <p:txBody>
          <a:bodyPr wrap="square">
            <a:spAutoFit/>
          </a:bodyPr>
          <a:lstStyle/>
          <a:p>
            <a:r>
              <a:rPr lang="en-IN" sz="4800" b="1" u="sng" dirty="0">
                <a:solidFill>
                  <a:schemeClr val="bg1"/>
                </a:solidFill>
                <a:effectLst/>
                <a:latin typeface="Century Gothic" panose="020B0502020202020204" pitchFamily="34" charset="0"/>
              </a:rPr>
              <a:t>Instagram Story</a:t>
            </a:r>
            <a:endParaRPr lang="en-IN" sz="4800" u="sng"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081488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36A50-B62E-D33C-51FA-E3EDCF217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693DD61-A683-79CB-4D7D-2A86D17BA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E2328094-FD3D-E570-4081-10539FC9C8D0}"/>
              </a:ext>
            </a:extLst>
          </p:cNvPr>
          <p:cNvSpPr/>
          <p:nvPr/>
        </p:nvSpPr>
        <p:spPr>
          <a:xfrm>
            <a:off x="-685800" y="374073"/>
            <a:ext cx="10811464" cy="923330"/>
          </a:xfrm>
          <a:prstGeom prst="rect">
            <a:avLst/>
          </a:prstGeom>
          <a:noFill/>
        </p:spPr>
        <p:txBody>
          <a:bodyPr wrap="square" lIns="91440" tIns="45720" rIns="91440" bIns="45720">
            <a:spAutoFit/>
          </a:bodyPr>
          <a:lstStyle/>
          <a:p>
            <a:pPr marL="685800" indent="-685800" algn="ctr">
              <a:buFont typeface="Arial" panose="020B0604020202020204" pitchFamily="34" charset="0"/>
              <a:buChar char="•"/>
            </a:pPr>
            <a:r>
              <a:rPr lang="en-US" sz="5400" b="1" u="sng" cap="none" spc="0" dirty="0">
                <a:ln w="13462">
                  <a:solidFill>
                    <a:schemeClr val="bg1"/>
                  </a:solidFill>
                  <a:prstDash val="solid"/>
                </a:ln>
                <a:solidFill>
                  <a:srgbClr val="000000"/>
                </a:solidFill>
                <a:effectLst>
                  <a:outerShdw dist="38100" dir="2700000" algn="bl" rotWithShape="0">
                    <a:schemeClr val="accent5"/>
                  </a:outerShdw>
                </a:effectLst>
              </a:rPr>
              <a:t>INSIGHT TOOL ANALYSE:</a:t>
            </a:r>
          </a:p>
        </p:txBody>
      </p:sp>
      <p:pic>
        <p:nvPicPr>
          <p:cNvPr id="8" name="Picture 7">
            <a:extLst>
              <a:ext uri="{FF2B5EF4-FFF2-40B4-BE49-F238E27FC236}">
                <a16:creationId xmlns:a16="http://schemas.microsoft.com/office/drawing/2014/main" id="{BDE39070-FC06-DAFB-63FD-943E45EB0299}"/>
              </a:ext>
            </a:extLst>
          </p:cNvPr>
          <p:cNvPicPr>
            <a:picLocks noChangeAspect="1"/>
          </p:cNvPicPr>
          <p:nvPr/>
        </p:nvPicPr>
        <p:blipFill>
          <a:blip r:embed="rId4"/>
          <a:stretch>
            <a:fillRect/>
          </a:stretch>
        </p:blipFill>
        <p:spPr>
          <a:xfrm>
            <a:off x="297873" y="1297403"/>
            <a:ext cx="11596254" cy="5186524"/>
          </a:xfrm>
          <a:prstGeom prst="rect">
            <a:avLst/>
          </a:prstGeom>
        </p:spPr>
      </p:pic>
    </p:spTree>
    <p:extLst>
      <p:ext uri="{BB962C8B-B14F-4D97-AF65-F5344CB8AC3E}">
        <p14:creationId xmlns:p14="http://schemas.microsoft.com/office/powerpoint/2010/main" val="717432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77B67-BD79-CAE7-4221-EC95ED29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E979155-26AC-DD26-228F-9A1A6E5733A9}"/>
              </a:ext>
            </a:extLst>
          </p:cNvPr>
          <p:cNvSpPr txBox="1"/>
          <p:nvPr/>
        </p:nvSpPr>
        <p:spPr>
          <a:xfrm>
            <a:off x="290945" y="319491"/>
            <a:ext cx="13217236" cy="646331"/>
          </a:xfrm>
          <a:prstGeom prst="rect">
            <a:avLst/>
          </a:prstGeom>
          <a:noFill/>
        </p:spPr>
        <p:txBody>
          <a:bodyPr wrap="square">
            <a:spAutoFit/>
          </a:bodyPr>
          <a:lstStyle/>
          <a:p>
            <a:pPr marL="571500" indent="-571500">
              <a:buFont typeface="Arial" panose="020B0604020202020204" pitchFamily="34" charset="0"/>
              <a:buChar char="•"/>
            </a:pPr>
            <a:r>
              <a:rPr lang="en-US" sz="3600" b="1" i="1" dirty="0">
                <a:solidFill>
                  <a:schemeClr val="bg1"/>
                </a:solidFill>
                <a:effectLst/>
                <a:latin typeface="Lucida Handwriting" panose="03010101010101010101" pitchFamily="66" charset="0"/>
              </a:rPr>
              <a:t>Strategies and Areas for Improvement:</a:t>
            </a:r>
            <a:endParaRPr lang="en-IN" sz="3600" dirty="0">
              <a:solidFill>
                <a:schemeClr val="bg1"/>
              </a:solidFill>
            </a:endParaRPr>
          </a:p>
        </p:txBody>
      </p:sp>
      <p:sp>
        <p:nvSpPr>
          <p:cNvPr id="8" name="TextBox 7">
            <a:extLst>
              <a:ext uri="{FF2B5EF4-FFF2-40B4-BE49-F238E27FC236}">
                <a16:creationId xmlns:a16="http://schemas.microsoft.com/office/drawing/2014/main" id="{140DDD9B-E010-0F79-2428-34522147475B}"/>
              </a:ext>
            </a:extLst>
          </p:cNvPr>
          <p:cNvSpPr txBox="1"/>
          <p:nvPr/>
        </p:nvSpPr>
        <p:spPr>
          <a:xfrm>
            <a:off x="561109" y="1285313"/>
            <a:ext cx="10764982" cy="5078313"/>
          </a:xfrm>
          <a:prstGeom prst="rect">
            <a:avLst/>
          </a:prstGeom>
          <a:noFill/>
        </p:spPr>
        <p:txBody>
          <a:bodyPr wrap="square">
            <a:spAutoFit/>
          </a:bodyPr>
          <a:lstStyle/>
          <a:p>
            <a:pPr algn="l"/>
            <a:r>
              <a:rPr lang="en-US" sz="3600" b="1" i="0" u="sng" dirty="0">
                <a:solidFill>
                  <a:schemeClr val="bg1"/>
                </a:solidFill>
                <a:effectLst/>
                <a:latin typeface="Google Sans"/>
              </a:rPr>
              <a:t>9 Ways to Improve the Customer Experience in Banking</a:t>
            </a:r>
          </a:p>
          <a:p>
            <a:pPr algn="l"/>
            <a:endParaRPr lang="en-US" sz="3600" b="0" i="0" dirty="0">
              <a:solidFill>
                <a:schemeClr val="bg1"/>
              </a:solidFill>
              <a:effectLst/>
              <a:latin typeface="Google Sans"/>
            </a:endParaRPr>
          </a:p>
          <a:p>
            <a:pPr algn="l">
              <a:buFont typeface="Arial" panose="020B0604020202020204" pitchFamily="34" charset="0"/>
              <a:buChar char="•"/>
            </a:pPr>
            <a:r>
              <a:rPr lang="en-US" sz="3600" b="0" i="0" dirty="0">
                <a:solidFill>
                  <a:schemeClr val="bg1"/>
                </a:solidFill>
                <a:effectLst/>
                <a:latin typeface="Google Sans"/>
              </a:rPr>
              <a:t>Make it easier for new customers to open an account. ...</a:t>
            </a:r>
          </a:p>
          <a:p>
            <a:pPr algn="l">
              <a:buFont typeface="Arial" panose="020B0604020202020204" pitchFamily="34" charset="0"/>
              <a:buChar char="•"/>
            </a:pPr>
            <a:r>
              <a:rPr lang="en-US" sz="3600" b="0" i="0" dirty="0">
                <a:solidFill>
                  <a:schemeClr val="bg1"/>
                </a:solidFill>
                <a:effectLst/>
                <a:latin typeface="Google Sans"/>
              </a:rPr>
              <a:t>Get conversational. ...</a:t>
            </a:r>
          </a:p>
          <a:p>
            <a:pPr algn="l">
              <a:buFont typeface="Arial" panose="020B0604020202020204" pitchFamily="34" charset="0"/>
              <a:buChar char="•"/>
            </a:pPr>
            <a:r>
              <a:rPr lang="en-US" sz="3600" b="0" i="0" dirty="0">
                <a:solidFill>
                  <a:schemeClr val="bg1"/>
                </a:solidFill>
                <a:effectLst/>
                <a:latin typeface="Google Sans"/>
              </a:rPr>
              <a:t>Embrace open banking. ...</a:t>
            </a:r>
          </a:p>
          <a:p>
            <a:pPr algn="l">
              <a:buFont typeface="Arial" panose="020B0604020202020204" pitchFamily="34" charset="0"/>
              <a:buChar char="•"/>
            </a:pPr>
            <a:r>
              <a:rPr lang="en-US" sz="3600" b="0" i="0" dirty="0">
                <a:solidFill>
                  <a:schemeClr val="bg1"/>
                </a:solidFill>
                <a:effectLst/>
                <a:latin typeface="Google Sans"/>
              </a:rPr>
              <a:t>Make your mobile app more intuitive. ...</a:t>
            </a:r>
          </a:p>
          <a:p>
            <a:pPr algn="l">
              <a:buFont typeface="Arial" panose="020B0604020202020204" pitchFamily="34" charset="0"/>
              <a:buChar char="•"/>
            </a:pPr>
            <a:r>
              <a:rPr lang="en-US" sz="3600" b="0" i="0" dirty="0">
                <a:solidFill>
                  <a:schemeClr val="bg1"/>
                </a:solidFill>
                <a:effectLst/>
                <a:latin typeface="Google Sans"/>
              </a:rPr>
              <a:t>Deflect from IVR to digital channels. ...</a:t>
            </a:r>
          </a:p>
          <a:p>
            <a:pPr algn="l">
              <a:buFont typeface="Arial" panose="020B0604020202020204" pitchFamily="34" charset="0"/>
              <a:buChar char="•"/>
            </a:pPr>
            <a:r>
              <a:rPr lang="en-US" sz="3600" b="0" i="0" dirty="0">
                <a:solidFill>
                  <a:schemeClr val="bg1"/>
                </a:solidFill>
                <a:effectLst/>
                <a:latin typeface="Google Sans"/>
              </a:rPr>
              <a:t>Provide customers with self-service opportunities. ...</a:t>
            </a:r>
          </a:p>
          <a:p>
            <a:pPr algn="l">
              <a:buFont typeface="Arial" panose="020B0604020202020204" pitchFamily="34" charset="0"/>
              <a:buChar char="•"/>
            </a:pPr>
            <a:r>
              <a:rPr lang="en-US" sz="3600" b="0" i="0" dirty="0">
                <a:solidFill>
                  <a:schemeClr val="bg1"/>
                </a:solidFill>
                <a:effectLst/>
                <a:latin typeface="Google Sans"/>
              </a:rPr>
              <a:t>Tie products to life events at the right time</a:t>
            </a:r>
            <a:r>
              <a:rPr lang="en-US" sz="3600" b="0" i="0" dirty="0">
                <a:solidFill>
                  <a:srgbClr val="202124"/>
                </a:solidFill>
                <a:effectLst/>
                <a:latin typeface="Google Sans"/>
              </a:rPr>
              <a:t>.</a:t>
            </a:r>
          </a:p>
        </p:txBody>
      </p:sp>
    </p:spTree>
    <p:extLst>
      <p:ext uri="{BB962C8B-B14F-4D97-AF65-F5344CB8AC3E}">
        <p14:creationId xmlns:p14="http://schemas.microsoft.com/office/powerpoint/2010/main" val="2431138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EF1578-55AC-0278-047D-BFBCB3463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A76239F-E488-98A6-9122-9464269A5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759C592E-593D-F062-5439-1B27FE529E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23C42B7-4E98-954A-B491-9648D8A58EB4}"/>
              </a:ext>
            </a:extLst>
          </p:cNvPr>
          <p:cNvSpPr txBox="1"/>
          <p:nvPr/>
        </p:nvSpPr>
        <p:spPr>
          <a:xfrm>
            <a:off x="1" y="0"/>
            <a:ext cx="12644002" cy="1446550"/>
          </a:xfrm>
          <a:prstGeom prst="rect">
            <a:avLst/>
          </a:prstGeom>
          <a:noFill/>
        </p:spPr>
        <p:txBody>
          <a:bodyPr wrap="square">
            <a:spAutoFit/>
          </a:bodyPr>
          <a:lstStyle/>
          <a:p>
            <a:pPr marL="571500" indent="-571500">
              <a:buFont typeface="Arial" panose="020B0604020202020204" pitchFamily="34" charset="0"/>
              <a:buChar char="•"/>
            </a:pPr>
            <a:r>
              <a:rPr lang="en-US" sz="4400" b="1" dirty="0">
                <a:solidFill>
                  <a:srgbClr val="FF0000"/>
                </a:solidFill>
                <a:effectLst/>
                <a:latin typeface="Goudy Old Style" panose="02020502050305020303" pitchFamily="18" charset="0"/>
              </a:rPr>
              <a:t>Designs/Video Editing </a:t>
            </a:r>
            <a:endParaRPr lang="en-US" sz="4400" dirty="0">
              <a:latin typeface="Goudy Old Style" panose="02020502050305020303" pitchFamily="18" charset="0"/>
            </a:endParaRPr>
          </a:p>
          <a:p>
            <a:r>
              <a:rPr lang="en-US" sz="4400" b="1" i="1" dirty="0">
                <a:solidFill>
                  <a:srgbClr val="0B35E9"/>
                </a:solidFill>
                <a:effectLst/>
                <a:latin typeface="Goudy Old Style" panose="02020502050305020303" pitchFamily="18" charset="0"/>
              </a:rPr>
              <a:t>              Tools Familiarization</a:t>
            </a:r>
            <a:endParaRPr lang="en-IN" sz="4400" dirty="0">
              <a:latin typeface="Goudy Old Style" panose="02020502050305020303" pitchFamily="18" charset="0"/>
            </a:endParaRPr>
          </a:p>
        </p:txBody>
      </p:sp>
      <p:pic>
        <p:nvPicPr>
          <p:cNvPr id="6" name="WhatsApp Video 2023-08-03 at 11.11.01">
            <a:hlinkClick r:id="" action="ppaction://media"/>
            <a:extLst>
              <a:ext uri="{FF2B5EF4-FFF2-40B4-BE49-F238E27FC236}">
                <a16:creationId xmlns:a16="http://schemas.microsoft.com/office/drawing/2014/main" id="{C31A343A-CB16-69F6-CDA7-9DB0B9A056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01" t="24020" r="-801" b="25973"/>
          <a:stretch/>
        </p:blipFill>
        <p:spPr>
          <a:xfrm>
            <a:off x="623454" y="1446550"/>
            <a:ext cx="11263745" cy="4559396"/>
          </a:xfrm>
          <a:prstGeom prst="rect">
            <a:avLst/>
          </a:prstGeom>
        </p:spPr>
      </p:pic>
    </p:spTree>
    <p:extLst>
      <p:ext uri="{BB962C8B-B14F-4D97-AF65-F5344CB8AC3E}">
        <p14:creationId xmlns:p14="http://schemas.microsoft.com/office/powerpoint/2010/main" val="31093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9007B-9EF1-5534-E0FB-90A9476B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E382D0F6-96A3-6765-20BE-D64019874291}"/>
              </a:ext>
            </a:extLst>
          </p:cNvPr>
          <p:cNvSpPr txBox="1"/>
          <p:nvPr/>
        </p:nvSpPr>
        <p:spPr>
          <a:xfrm>
            <a:off x="41564" y="0"/>
            <a:ext cx="12011891" cy="6555641"/>
          </a:xfrm>
          <a:prstGeom prst="rect">
            <a:avLst/>
          </a:prstGeom>
          <a:noFill/>
        </p:spPr>
        <p:txBody>
          <a:bodyPr wrap="square">
            <a:spAutoFit/>
          </a:bodyPr>
          <a:lstStyle/>
          <a:p>
            <a:r>
              <a:rPr lang="en-US" sz="2800" dirty="0">
                <a:solidFill>
                  <a:srgbClr val="FFC000"/>
                </a:solidFill>
                <a:effectLst/>
                <a:latin typeface="Wingdings" panose="05000000000000000000" pitchFamily="2" charset="2"/>
              </a:rPr>
              <a:t></a:t>
            </a:r>
            <a:r>
              <a:rPr lang="en-US" sz="2800" b="1" i="1" dirty="0">
                <a:solidFill>
                  <a:srgbClr val="FFC000"/>
                </a:solidFill>
                <a:effectLst/>
                <a:latin typeface="Lucida Sans" panose="020B0602030504020204" pitchFamily="34" charset="0"/>
              </a:rPr>
              <a:t>Advertising Goals. </a:t>
            </a:r>
            <a:endParaRPr lang="en-US" sz="2800" dirty="0"/>
          </a:p>
          <a:p>
            <a:r>
              <a:rPr lang="en-US" sz="2800" b="1" dirty="0">
                <a:solidFill>
                  <a:srgbClr val="FFFFFF"/>
                </a:solidFill>
                <a:effectLst/>
                <a:latin typeface="Algerian" panose="04020705040A02060702" pitchFamily="82" charset="0"/>
              </a:rPr>
              <a:t>Brand Awareness: </a:t>
            </a:r>
            <a:endParaRPr lang="en-US" sz="2800" dirty="0"/>
          </a:p>
          <a:p>
            <a:r>
              <a:rPr lang="en-US" sz="2800" b="0" i="0" dirty="0">
                <a:solidFill>
                  <a:srgbClr val="FFFF00"/>
                </a:solidFill>
                <a:effectLst/>
                <a:latin typeface="Algerian" panose="04020705040A02060702" pitchFamily="82" charset="0"/>
              </a:rPr>
              <a:t>The tick has been transformed into a soaring bird, which represents the Bank's current position of 'soaring'. Moreover, the smoothened out corners and fluid shapes have replaced the angular edges of the older identity, along with a more emphatic typography</a:t>
            </a:r>
          </a:p>
          <a:p>
            <a:r>
              <a:rPr lang="en-US" sz="2800" b="0" i="0" dirty="0">
                <a:solidFill>
                  <a:srgbClr val="4D5156"/>
                </a:solidFill>
                <a:effectLst/>
                <a:latin typeface="Google Sans"/>
              </a:rPr>
              <a:t>.</a:t>
            </a:r>
            <a:r>
              <a:rPr lang="en-US" sz="2800" b="1" dirty="0">
                <a:solidFill>
                  <a:srgbClr val="FFFFFF"/>
                </a:solidFill>
                <a:effectLst/>
                <a:latin typeface="Algerian" panose="04020705040A02060702" pitchFamily="82" charset="0"/>
              </a:rPr>
              <a:t>Driving website traffic: </a:t>
            </a:r>
            <a:endParaRPr lang="en-US" sz="2800" dirty="0"/>
          </a:p>
          <a:p>
            <a:r>
              <a:rPr lang="en-US" sz="2800" b="0" i="0" dirty="0">
                <a:solidFill>
                  <a:srgbClr val="FFFF00"/>
                </a:solidFill>
                <a:effectLst/>
                <a:latin typeface="Algerian" panose="04020705040A02060702" pitchFamily="82" charset="0"/>
              </a:rPr>
              <a:t>YES BANK also focuses on internal capacity building in the environmental sustainability domain by creating a learning environment for its employees.  </a:t>
            </a:r>
          </a:p>
          <a:p>
            <a:r>
              <a:rPr lang="en-US" sz="2800" b="1" dirty="0">
                <a:solidFill>
                  <a:srgbClr val="FFFFFF"/>
                </a:solidFill>
                <a:effectLst/>
                <a:latin typeface="Algerian" panose="04020705040A02060702" pitchFamily="82" charset="0"/>
              </a:rPr>
              <a:t>Generating leads:</a:t>
            </a:r>
          </a:p>
          <a:p>
            <a:r>
              <a:rPr lang="en-US" sz="2800" b="1" dirty="0">
                <a:solidFill>
                  <a:srgbClr val="FFFFFF"/>
                </a:solidFill>
                <a:effectLst/>
                <a:latin typeface="Algerian" panose="04020705040A02060702" pitchFamily="82" charset="0"/>
              </a:rPr>
              <a:t> </a:t>
            </a:r>
            <a:r>
              <a:rPr lang="en-US" sz="2800" b="0" i="0" dirty="0">
                <a:solidFill>
                  <a:srgbClr val="FFFF00"/>
                </a:solidFill>
                <a:effectLst/>
                <a:latin typeface="Algerian" panose="04020705040A02060702" pitchFamily="82" charset="0"/>
              </a:rPr>
              <a:t>CARE upgraded the rating of Yes Bank to A- from BBB+ earlier with a positive outlook stating that the bank has turned stable</a:t>
            </a:r>
            <a:endParaRPr lang="en-US" sz="2800" dirty="0">
              <a:solidFill>
                <a:srgbClr val="FFFF00"/>
              </a:solidFill>
              <a:latin typeface="Algerian" panose="04020705040A02060702" pitchFamily="82" charset="0"/>
            </a:endParaRPr>
          </a:p>
        </p:txBody>
      </p:sp>
    </p:spTree>
    <p:extLst>
      <p:ext uri="{BB962C8B-B14F-4D97-AF65-F5344CB8AC3E}">
        <p14:creationId xmlns:p14="http://schemas.microsoft.com/office/powerpoint/2010/main" val="2481906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20292A-4D0C-62D6-4D86-0DF22B6FDD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82"/>
            <a:ext cx="12192000" cy="6858000"/>
          </a:xfrm>
          <a:prstGeom prst="rect">
            <a:avLst/>
          </a:prstGeom>
        </p:spPr>
      </p:pic>
      <p:sp>
        <p:nvSpPr>
          <p:cNvPr id="4" name="TextBox 3">
            <a:extLst>
              <a:ext uri="{FF2B5EF4-FFF2-40B4-BE49-F238E27FC236}">
                <a16:creationId xmlns:a16="http://schemas.microsoft.com/office/drawing/2014/main" id="{B8BECFAB-E7B5-8E3B-D146-6331B00ED5DD}"/>
              </a:ext>
            </a:extLst>
          </p:cNvPr>
          <p:cNvSpPr txBox="1"/>
          <p:nvPr/>
        </p:nvSpPr>
        <p:spPr>
          <a:xfrm>
            <a:off x="2176893" y="0"/>
            <a:ext cx="8733561" cy="769441"/>
          </a:xfrm>
          <a:prstGeom prst="rect">
            <a:avLst/>
          </a:prstGeom>
          <a:noFill/>
        </p:spPr>
        <p:txBody>
          <a:bodyPr wrap="square">
            <a:spAutoFit/>
          </a:bodyPr>
          <a:lstStyle/>
          <a:p>
            <a:pPr marL="571500" indent="-571500">
              <a:buFont typeface="Arial" panose="020B0604020202020204" pitchFamily="34" charset="0"/>
              <a:buChar char="•"/>
            </a:pPr>
            <a:r>
              <a:rPr lang="en-IN" sz="4400" b="1" dirty="0">
                <a:solidFill>
                  <a:srgbClr val="FF0000"/>
                </a:solidFill>
                <a:effectLst/>
                <a:latin typeface="Algerian" panose="04020705040A02060702" pitchFamily="82" charset="0"/>
              </a:rPr>
              <a:t>Audience Targeting: </a:t>
            </a:r>
            <a:endParaRPr lang="en-IN" sz="4400" dirty="0">
              <a:latin typeface="Algerian" panose="04020705040A02060702" pitchFamily="82" charset="0"/>
            </a:endParaRPr>
          </a:p>
        </p:txBody>
      </p:sp>
      <p:sp>
        <p:nvSpPr>
          <p:cNvPr id="6" name="TextBox 5">
            <a:extLst>
              <a:ext uri="{FF2B5EF4-FFF2-40B4-BE49-F238E27FC236}">
                <a16:creationId xmlns:a16="http://schemas.microsoft.com/office/drawing/2014/main" id="{579720EB-5C1C-0EFA-9052-F139BBB94FC6}"/>
              </a:ext>
            </a:extLst>
          </p:cNvPr>
          <p:cNvSpPr txBox="1"/>
          <p:nvPr/>
        </p:nvSpPr>
        <p:spPr>
          <a:xfrm>
            <a:off x="1267691" y="1408065"/>
            <a:ext cx="10924309" cy="4832092"/>
          </a:xfrm>
          <a:prstGeom prst="rect">
            <a:avLst/>
          </a:prstGeom>
          <a:noFill/>
        </p:spPr>
        <p:txBody>
          <a:bodyPr wrap="square">
            <a:spAutoFit/>
          </a:bodyPr>
          <a:lstStyle/>
          <a:p>
            <a:r>
              <a:rPr lang="en-US" sz="4400" b="0" i="0" dirty="0">
                <a:solidFill>
                  <a:srgbClr val="FFFF00"/>
                </a:solidFill>
                <a:effectLst/>
                <a:latin typeface="Goudy Old Style" panose="02020502050305020303" pitchFamily="18" charset="0"/>
              </a:rPr>
              <a:t>Our target audience is the Indians of today who have a positive mindset and are willing to work towards realizing their dreams and aspirations. They are optimistic people who believe that tomorrow would be better than today and are willing to invest in building that better tomorrow.</a:t>
            </a:r>
            <a:endParaRPr lang="en-IN" sz="4400" dirty="0">
              <a:solidFill>
                <a:srgbClr val="FFFF00"/>
              </a:solidFill>
              <a:latin typeface="Goudy Old Style" panose="02020502050305020303" pitchFamily="18" charset="0"/>
            </a:endParaRPr>
          </a:p>
        </p:txBody>
      </p:sp>
    </p:spTree>
    <p:extLst>
      <p:ext uri="{BB962C8B-B14F-4D97-AF65-F5344CB8AC3E}">
        <p14:creationId xmlns:p14="http://schemas.microsoft.com/office/powerpoint/2010/main" val="557978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9007B-9EF1-5534-E0FB-90A9476B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64" y="0"/>
            <a:ext cx="12192000" cy="6858000"/>
          </a:xfrm>
          <a:prstGeom prst="rect">
            <a:avLst/>
          </a:prstGeom>
        </p:spPr>
      </p:pic>
      <p:sp>
        <p:nvSpPr>
          <p:cNvPr id="4" name="TextBox 3">
            <a:extLst>
              <a:ext uri="{FF2B5EF4-FFF2-40B4-BE49-F238E27FC236}">
                <a16:creationId xmlns:a16="http://schemas.microsoft.com/office/drawing/2014/main" id="{112B46E7-49FD-16FE-6470-5C41DB2D59E6}"/>
              </a:ext>
            </a:extLst>
          </p:cNvPr>
          <p:cNvSpPr txBox="1"/>
          <p:nvPr/>
        </p:nvSpPr>
        <p:spPr>
          <a:xfrm>
            <a:off x="249382" y="270164"/>
            <a:ext cx="11055926" cy="1446550"/>
          </a:xfrm>
          <a:prstGeom prst="rect">
            <a:avLst/>
          </a:prstGeom>
          <a:noFill/>
        </p:spPr>
        <p:txBody>
          <a:bodyPr wrap="square">
            <a:spAutoFit/>
          </a:bodyPr>
          <a:lstStyle/>
          <a:p>
            <a:r>
              <a:rPr lang="en-US" sz="4400" i="1" dirty="0">
                <a:solidFill>
                  <a:srgbClr val="FFFF00"/>
                </a:solidFill>
                <a:effectLst/>
                <a:latin typeface="Footlight MT Light" panose="0204060206030A020304" pitchFamily="18" charset="0"/>
              </a:rPr>
              <a:t>Visually appealing ad creatives, compelling ad copy and relevant call-to-action</a:t>
            </a:r>
            <a:r>
              <a:rPr lang="en-US" sz="4400" i="1" dirty="0">
                <a:solidFill>
                  <a:srgbClr val="FFFF00"/>
                </a:solidFill>
                <a:effectLst/>
                <a:latin typeface="Garamond" panose="02020404030301010803" pitchFamily="18" charset="0"/>
              </a:rPr>
              <a:t>:</a:t>
            </a:r>
            <a:endParaRPr lang="en-IN" dirty="0">
              <a:solidFill>
                <a:srgbClr val="FFFF00"/>
              </a:solidFill>
            </a:endParaRPr>
          </a:p>
        </p:txBody>
      </p:sp>
      <p:pic>
        <p:nvPicPr>
          <p:cNvPr id="6" name="Picture 5">
            <a:extLst>
              <a:ext uri="{FF2B5EF4-FFF2-40B4-BE49-F238E27FC236}">
                <a16:creationId xmlns:a16="http://schemas.microsoft.com/office/drawing/2014/main" id="{B084F421-1139-7F31-8BD2-1AE238D2F7EA}"/>
              </a:ext>
            </a:extLst>
          </p:cNvPr>
          <p:cNvPicPr>
            <a:picLocks noChangeAspect="1"/>
          </p:cNvPicPr>
          <p:nvPr/>
        </p:nvPicPr>
        <p:blipFill>
          <a:blip r:embed="rId3"/>
          <a:stretch>
            <a:fillRect/>
          </a:stretch>
        </p:blipFill>
        <p:spPr>
          <a:xfrm>
            <a:off x="540327" y="1716715"/>
            <a:ext cx="4876800" cy="4559394"/>
          </a:xfrm>
          <a:prstGeom prst="rect">
            <a:avLst/>
          </a:prstGeom>
        </p:spPr>
      </p:pic>
      <p:pic>
        <p:nvPicPr>
          <p:cNvPr id="8" name="Picture 7">
            <a:extLst>
              <a:ext uri="{FF2B5EF4-FFF2-40B4-BE49-F238E27FC236}">
                <a16:creationId xmlns:a16="http://schemas.microsoft.com/office/drawing/2014/main" id="{7825A7B3-541D-2143-B721-99F5D082D99A}"/>
              </a:ext>
            </a:extLst>
          </p:cNvPr>
          <p:cNvPicPr>
            <a:picLocks noChangeAspect="1"/>
          </p:cNvPicPr>
          <p:nvPr/>
        </p:nvPicPr>
        <p:blipFill>
          <a:blip r:embed="rId4"/>
          <a:stretch>
            <a:fillRect/>
          </a:stretch>
        </p:blipFill>
        <p:spPr>
          <a:xfrm>
            <a:off x="5777345" y="1716714"/>
            <a:ext cx="6172200" cy="4559394"/>
          </a:xfrm>
          <a:prstGeom prst="rect">
            <a:avLst/>
          </a:prstGeom>
        </p:spPr>
      </p:pic>
    </p:spTree>
    <p:extLst>
      <p:ext uri="{BB962C8B-B14F-4D97-AF65-F5344CB8AC3E}">
        <p14:creationId xmlns:p14="http://schemas.microsoft.com/office/powerpoint/2010/main" val="608259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C9007B-9EF1-5534-E0FB-90A9476B9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6585518-A7D5-DCAF-C484-8EA6268E50B9}"/>
              </a:ext>
            </a:extLst>
          </p:cNvPr>
          <p:cNvSpPr txBox="1"/>
          <p:nvPr/>
        </p:nvSpPr>
        <p:spPr>
          <a:xfrm>
            <a:off x="478846" y="246387"/>
            <a:ext cx="11700164" cy="769441"/>
          </a:xfrm>
          <a:prstGeom prst="rect">
            <a:avLst/>
          </a:prstGeom>
          <a:noFill/>
        </p:spPr>
        <p:txBody>
          <a:bodyPr wrap="square">
            <a:spAutoFit/>
          </a:bodyPr>
          <a:lstStyle/>
          <a:p>
            <a:pPr marL="571500" indent="-571500">
              <a:buFont typeface="Arial" panose="020B0604020202020204" pitchFamily="34" charset="0"/>
              <a:buChar char="•"/>
            </a:pPr>
            <a:r>
              <a:rPr lang="en-IN" sz="4400" b="1" i="1" dirty="0">
                <a:solidFill>
                  <a:srgbClr val="FFFF00"/>
                </a:solidFill>
                <a:effectLst/>
                <a:latin typeface="Bodoni MT" panose="02070603080606020203" pitchFamily="18" charset="0"/>
              </a:rPr>
              <a:t>Email Ad Campaigns: </a:t>
            </a:r>
            <a:endParaRPr lang="en-IN" sz="4400" dirty="0">
              <a:solidFill>
                <a:srgbClr val="FFFF00"/>
              </a:solidFill>
              <a:latin typeface="Bodoni MT" panose="02070603080606020203" pitchFamily="18" charset="0"/>
            </a:endParaRPr>
          </a:p>
        </p:txBody>
      </p:sp>
      <p:sp>
        <p:nvSpPr>
          <p:cNvPr id="6" name="TextBox 5">
            <a:extLst>
              <a:ext uri="{FF2B5EF4-FFF2-40B4-BE49-F238E27FC236}">
                <a16:creationId xmlns:a16="http://schemas.microsoft.com/office/drawing/2014/main" id="{3166F55D-D5A3-7733-ABE1-A59CA7964EF8}"/>
              </a:ext>
            </a:extLst>
          </p:cNvPr>
          <p:cNvSpPr txBox="1"/>
          <p:nvPr/>
        </p:nvSpPr>
        <p:spPr>
          <a:xfrm>
            <a:off x="2389909" y="1205860"/>
            <a:ext cx="6842413" cy="646331"/>
          </a:xfrm>
          <a:prstGeom prst="rect">
            <a:avLst/>
          </a:prstGeom>
          <a:noFill/>
        </p:spPr>
        <p:txBody>
          <a:bodyPr wrap="square">
            <a:spAutoFit/>
          </a:bodyPr>
          <a:lstStyle/>
          <a:p>
            <a:pPr algn="ctr"/>
            <a:r>
              <a:rPr lang="en-IN" sz="3600" b="1" u="sng" dirty="0">
                <a:solidFill>
                  <a:srgbClr val="FF0000"/>
                </a:solidFill>
                <a:effectLst/>
                <a:latin typeface="Bodoni MT" panose="02070603080606020203" pitchFamily="18" charset="0"/>
              </a:rPr>
              <a:t>1. Brand Awareness: </a:t>
            </a:r>
            <a:endParaRPr lang="en-IN" sz="3600" u="sng" dirty="0">
              <a:solidFill>
                <a:srgbClr val="FF0000"/>
              </a:solidFill>
              <a:latin typeface="Bodoni MT" panose="02070603080606020203" pitchFamily="18" charset="0"/>
            </a:endParaRPr>
          </a:p>
        </p:txBody>
      </p:sp>
      <p:sp>
        <p:nvSpPr>
          <p:cNvPr id="8" name="TextBox 7">
            <a:extLst>
              <a:ext uri="{FF2B5EF4-FFF2-40B4-BE49-F238E27FC236}">
                <a16:creationId xmlns:a16="http://schemas.microsoft.com/office/drawing/2014/main" id="{2801E210-D5D5-E716-FDDA-8B1A152620FD}"/>
              </a:ext>
            </a:extLst>
          </p:cNvPr>
          <p:cNvSpPr txBox="1"/>
          <p:nvPr/>
        </p:nvSpPr>
        <p:spPr>
          <a:xfrm>
            <a:off x="1163782" y="1852191"/>
            <a:ext cx="9829800" cy="1815882"/>
          </a:xfrm>
          <a:prstGeom prst="rect">
            <a:avLst/>
          </a:prstGeom>
          <a:noFill/>
        </p:spPr>
        <p:txBody>
          <a:bodyPr wrap="square">
            <a:spAutoFit/>
          </a:bodyPr>
          <a:lstStyle/>
          <a:p>
            <a:r>
              <a:rPr lang="en-US" sz="2800" b="0" i="0" dirty="0">
                <a:solidFill>
                  <a:srgbClr val="FFFF00"/>
                </a:solidFill>
                <a:effectLst/>
                <a:latin typeface="Google Sans"/>
              </a:rPr>
              <a:t>The promotional and advertising strategy in the Yes Bank marketing strategy is as follows: Yes bank uses various methods of promotions mostly via TV commercials, print advertisements through major newspapers, print advertisements on its branches.</a:t>
            </a:r>
            <a:endParaRPr lang="en-IN" sz="2800" dirty="0">
              <a:solidFill>
                <a:srgbClr val="FFFF00"/>
              </a:solidFill>
            </a:endParaRPr>
          </a:p>
        </p:txBody>
      </p:sp>
      <p:sp>
        <p:nvSpPr>
          <p:cNvPr id="10" name="TextBox 9">
            <a:extLst>
              <a:ext uri="{FF2B5EF4-FFF2-40B4-BE49-F238E27FC236}">
                <a16:creationId xmlns:a16="http://schemas.microsoft.com/office/drawing/2014/main" id="{1245012C-C410-0DA0-1318-7989ECCA1140}"/>
              </a:ext>
            </a:extLst>
          </p:cNvPr>
          <p:cNvSpPr txBox="1"/>
          <p:nvPr/>
        </p:nvSpPr>
        <p:spPr>
          <a:xfrm>
            <a:off x="2678256" y="3668073"/>
            <a:ext cx="6265718" cy="584775"/>
          </a:xfrm>
          <a:prstGeom prst="rect">
            <a:avLst/>
          </a:prstGeom>
          <a:noFill/>
        </p:spPr>
        <p:txBody>
          <a:bodyPr wrap="square">
            <a:spAutoFit/>
          </a:bodyPr>
          <a:lstStyle/>
          <a:p>
            <a:pPr algn="ctr"/>
            <a:r>
              <a:rPr lang="en-IN" sz="3200" b="1" dirty="0">
                <a:solidFill>
                  <a:srgbClr val="FF0000"/>
                </a:solidFill>
                <a:effectLst/>
                <a:latin typeface="Copperplate Gothic Bold" panose="020E0705020206020404" pitchFamily="34" charset="0"/>
              </a:rPr>
              <a:t>2. </a:t>
            </a:r>
            <a:r>
              <a:rPr lang="en-IN" sz="3200" b="1" u="sng" dirty="0">
                <a:solidFill>
                  <a:srgbClr val="FF0000"/>
                </a:solidFill>
                <a:effectLst/>
                <a:latin typeface="Copperplate Gothic Bold" panose="020E0705020206020404" pitchFamily="34" charset="0"/>
              </a:rPr>
              <a:t>Generation lead:</a:t>
            </a:r>
            <a:endParaRPr lang="en-IN" sz="3200" u="sng" dirty="0"/>
          </a:p>
        </p:txBody>
      </p:sp>
      <p:sp>
        <p:nvSpPr>
          <p:cNvPr id="12" name="TextBox 11">
            <a:extLst>
              <a:ext uri="{FF2B5EF4-FFF2-40B4-BE49-F238E27FC236}">
                <a16:creationId xmlns:a16="http://schemas.microsoft.com/office/drawing/2014/main" id="{194D3A2D-FAF3-D593-E5E1-D0C3F0FDEA63}"/>
              </a:ext>
            </a:extLst>
          </p:cNvPr>
          <p:cNvSpPr txBox="1"/>
          <p:nvPr/>
        </p:nvSpPr>
        <p:spPr>
          <a:xfrm>
            <a:off x="1071128" y="4399331"/>
            <a:ext cx="10515599" cy="1815882"/>
          </a:xfrm>
          <a:prstGeom prst="rect">
            <a:avLst/>
          </a:prstGeom>
          <a:noFill/>
        </p:spPr>
        <p:txBody>
          <a:bodyPr wrap="square">
            <a:spAutoFit/>
          </a:bodyPr>
          <a:lstStyle/>
          <a:p>
            <a:r>
              <a:rPr lang="en-US" sz="2800" b="0" i="0" dirty="0">
                <a:solidFill>
                  <a:srgbClr val="FFFF00"/>
                </a:solidFill>
                <a:effectLst/>
                <a:latin typeface="Google Sans"/>
              </a:rPr>
              <a:t>A: Lead generation, or lead gen, is the process of identifying and nurturing potential customers for your business. It involves acquiring the name and contact information of someone who is interested in your product or service and preparing them to talk to a salesperson.</a:t>
            </a:r>
            <a:endParaRPr lang="en-IN" sz="2800" dirty="0">
              <a:solidFill>
                <a:srgbClr val="FFFF00"/>
              </a:solidFill>
            </a:endParaRPr>
          </a:p>
        </p:txBody>
      </p:sp>
    </p:spTree>
    <p:extLst>
      <p:ext uri="{BB962C8B-B14F-4D97-AF65-F5344CB8AC3E}">
        <p14:creationId xmlns:p14="http://schemas.microsoft.com/office/powerpoint/2010/main" val="1455841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9CFF71-4829-61B8-6109-1BC26DDC2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2F47EF6-9EA4-4AE4-62E1-6B7C996C3643}"/>
              </a:ext>
            </a:extLst>
          </p:cNvPr>
          <p:cNvSpPr txBox="1"/>
          <p:nvPr/>
        </p:nvSpPr>
        <p:spPr>
          <a:xfrm>
            <a:off x="-1433689" y="113137"/>
            <a:ext cx="13625689" cy="558743"/>
          </a:xfrm>
          <a:prstGeom prst="rect">
            <a:avLst/>
          </a:prstGeom>
          <a:noFill/>
        </p:spPr>
        <p:txBody>
          <a:bodyPr wrap="square">
            <a:spAutoFit/>
          </a:bodyPr>
          <a:lstStyle/>
          <a:p>
            <a:pPr marL="0" lvl="0" indent="0" algn="ctr" rtl="0">
              <a:lnSpc>
                <a:spcPct val="115000"/>
              </a:lnSpc>
              <a:spcBef>
                <a:spcPts val="0"/>
              </a:spcBef>
              <a:spcAft>
                <a:spcPts val="0"/>
              </a:spcAft>
              <a:buNone/>
            </a:pPr>
            <a:r>
              <a:rPr lang="en-US" sz="2800" b="1" u="sng" dirty="0">
                <a:solidFill>
                  <a:schemeClr val="bg1"/>
                </a:solidFill>
              </a:rPr>
              <a:t>Part 1: Brand study, Competitor Analysis &amp; Buyer’s/Audience’s Persona</a:t>
            </a:r>
            <a:endParaRPr lang="en-US" sz="2800" u="sng" dirty="0">
              <a:solidFill>
                <a:schemeClr val="bg1"/>
              </a:solidFill>
            </a:endParaRPr>
          </a:p>
        </p:txBody>
      </p:sp>
      <p:sp>
        <p:nvSpPr>
          <p:cNvPr id="6" name="TextBox 5">
            <a:extLst>
              <a:ext uri="{FF2B5EF4-FFF2-40B4-BE49-F238E27FC236}">
                <a16:creationId xmlns:a16="http://schemas.microsoft.com/office/drawing/2014/main" id="{BF4F7AF5-D945-EEA7-36A8-8359A3049D82}"/>
              </a:ext>
            </a:extLst>
          </p:cNvPr>
          <p:cNvSpPr txBox="1"/>
          <p:nvPr/>
        </p:nvSpPr>
        <p:spPr>
          <a:xfrm>
            <a:off x="-1478845" y="995670"/>
            <a:ext cx="6858000" cy="584775"/>
          </a:xfrm>
          <a:prstGeom prst="rect">
            <a:avLst/>
          </a:prstGeom>
          <a:noFill/>
        </p:spPr>
        <p:txBody>
          <a:bodyPr wrap="square">
            <a:spAutoFit/>
          </a:bodyPr>
          <a:lstStyle/>
          <a:p>
            <a:pPr marL="1828800" lvl="3" indent="-317500">
              <a:buSzPts val="1400"/>
              <a:buChar char="●"/>
            </a:pPr>
            <a:r>
              <a:rPr lang="en-US" sz="3200" b="1" dirty="0">
                <a:solidFill>
                  <a:srgbClr val="66FF33"/>
                </a:solidFill>
                <a:latin typeface="Arial Narrow" panose="020B0606020202030204" pitchFamily="34" charset="0"/>
              </a:rPr>
              <a:t>Research Brand Identity:</a:t>
            </a:r>
            <a:endParaRPr lang="en-US" sz="3200" dirty="0">
              <a:solidFill>
                <a:srgbClr val="66FF33"/>
              </a:solidFill>
              <a:latin typeface="Arial Narrow" panose="020B0606020202030204" pitchFamily="34" charset="0"/>
            </a:endParaRPr>
          </a:p>
        </p:txBody>
      </p:sp>
      <p:sp>
        <p:nvSpPr>
          <p:cNvPr id="8" name="TextBox 7">
            <a:extLst>
              <a:ext uri="{FF2B5EF4-FFF2-40B4-BE49-F238E27FC236}">
                <a16:creationId xmlns:a16="http://schemas.microsoft.com/office/drawing/2014/main" id="{35D4FFD1-5004-C55A-6B2D-400FD605C4AD}"/>
              </a:ext>
            </a:extLst>
          </p:cNvPr>
          <p:cNvSpPr txBox="1"/>
          <p:nvPr/>
        </p:nvSpPr>
        <p:spPr>
          <a:xfrm>
            <a:off x="1" y="1580445"/>
            <a:ext cx="11988800" cy="5016758"/>
          </a:xfrm>
          <a:prstGeom prst="rect">
            <a:avLst/>
          </a:prstGeom>
          <a:noFill/>
        </p:spPr>
        <p:txBody>
          <a:bodyPr wrap="square">
            <a:spAutoFit/>
          </a:bodyPr>
          <a:lstStyle/>
          <a:p>
            <a:pPr marL="139700" marR="0" lvl="0" algn="l" defTabSz="914400" rtl="0" eaLnBrk="1" fontAlgn="auto" latinLnBrk="0" hangingPunct="1">
              <a:lnSpc>
                <a:spcPct val="100000"/>
              </a:lnSpc>
              <a:spcBef>
                <a:spcPts val="0"/>
              </a:spcBef>
              <a:spcAft>
                <a:spcPts val="0"/>
              </a:spcAft>
              <a:buClr>
                <a:srgbClr val="000000"/>
              </a:buClr>
              <a:buSzPts val="1400"/>
              <a:tabLst/>
              <a:defRPr/>
            </a:pPr>
            <a:r>
              <a:rPr kumimoji="0" lang="en-US" sz="2000" i="0" u="none" strike="noStrike" kern="0" cap="none" spc="0" normalizeH="0" baseline="0" noProof="0" dirty="0">
                <a:ln>
                  <a:noFill/>
                </a:ln>
                <a:solidFill>
                  <a:srgbClr val="FFFF00"/>
                </a:solidFill>
                <a:effectLst/>
                <a:uLnTx/>
                <a:uFillTx/>
                <a:latin typeface="Arial" panose="020B0604020202020204" pitchFamily="34" charset="0"/>
                <a:cs typeface="Arial" panose="020B0604020202020204" pitchFamily="34" charset="0"/>
                <a:sym typeface="Arial"/>
              </a:rPr>
              <a:t>Brand’s Mission: </a:t>
            </a: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b="0" i="0" dirty="0">
                <a:solidFill>
                  <a:schemeClr val="bg1"/>
                </a:solidFill>
                <a:effectLst/>
                <a:latin typeface="Arial" panose="020B0604020202020204" pitchFamily="34" charset="0"/>
                <a:cs typeface="Arial" panose="020B0604020202020204" pitchFamily="34" charset="0"/>
              </a:rPr>
              <a:t>To establish a high-quality, customer-centric, service-driven, private Indian Bank catering to the</a:t>
            </a: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b="0" i="0" dirty="0">
                <a:solidFill>
                  <a:schemeClr val="bg1"/>
                </a:solidFill>
                <a:effectLst/>
                <a:latin typeface="Arial" panose="020B0604020202020204" pitchFamily="34" charset="0"/>
                <a:cs typeface="Arial" panose="020B0604020202020204" pitchFamily="34" charset="0"/>
              </a:rPr>
              <a:t> 'Future Businesses of India’.</a:t>
            </a:r>
          </a:p>
          <a:p>
            <a:pPr marL="139700" marR="0" lvl="0" algn="l" defTabSz="914400" rtl="0" eaLnBrk="1" fontAlgn="auto" latinLnBrk="0" hangingPunct="1">
              <a:lnSpc>
                <a:spcPct val="100000"/>
              </a:lnSpc>
              <a:spcBef>
                <a:spcPts val="0"/>
              </a:spcBef>
              <a:spcAft>
                <a:spcPts val="0"/>
              </a:spcAft>
              <a:buClr>
                <a:srgbClr val="000000"/>
              </a:buClr>
              <a:buSzPts val="1400"/>
              <a:tabLst/>
              <a:defRPr/>
            </a:pPr>
            <a:endParaRPr lang="en-US" sz="2000" kern="0" dirty="0">
              <a:solidFill>
                <a:srgbClr val="FFFF00"/>
              </a:solidFill>
              <a:latin typeface="Arial" panose="020B0604020202020204" pitchFamily="34" charset="0"/>
              <a:cs typeface="Arial" panose="020B0604020202020204" pitchFamily="34" charset="0"/>
              <a:sym typeface="Arial"/>
            </a:endParaRP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kern="0" dirty="0">
                <a:solidFill>
                  <a:srgbClr val="FFFF00"/>
                </a:solidFill>
                <a:latin typeface="Arial" panose="020B0604020202020204" pitchFamily="34" charset="0"/>
                <a:cs typeface="Arial" panose="020B0604020202020204" pitchFamily="34" charset="0"/>
                <a:sym typeface="Arial"/>
              </a:rPr>
              <a:t>Brand’s Values:</a:t>
            </a: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dirty="0">
                <a:solidFill>
                  <a:schemeClr val="bg1"/>
                </a:solidFill>
                <a:latin typeface="Arial" panose="020B0604020202020204" pitchFamily="34" charset="0"/>
                <a:cs typeface="Arial" panose="020B0604020202020204" pitchFamily="34" charset="0"/>
              </a:rPr>
              <a:t>Yes bank </a:t>
            </a:r>
            <a:r>
              <a:rPr lang="en-US" sz="2000" b="0" i="0" dirty="0">
                <a:solidFill>
                  <a:schemeClr val="bg1"/>
                </a:solidFill>
                <a:effectLst/>
                <a:latin typeface="Arial" panose="020B0604020202020204" pitchFamily="34" charset="0"/>
                <a:cs typeface="Arial" panose="020B0604020202020204" pitchFamily="34" charset="0"/>
              </a:rPr>
              <a:t>tagline was 'Life Ko Bana o Rich', reflects they objective to encourage customers to spend time and make memories with their loved ones, and leave their banking needs.</a:t>
            </a:r>
          </a:p>
          <a:p>
            <a:pPr marL="139700" marR="0" lvl="0" algn="l" defTabSz="914400" rtl="0" eaLnBrk="1" fontAlgn="auto" latinLnBrk="0" hangingPunct="1">
              <a:lnSpc>
                <a:spcPct val="100000"/>
              </a:lnSpc>
              <a:spcBef>
                <a:spcPts val="0"/>
              </a:spcBef>
              <a:spcAft>
                <a:spcPts val="0"/>
              </a:spcAft>
              <a:buClr>
                <a:srgbClr val="000000"/>
              </a:buClr>
              <a:buSzPts val="1400"/>
              <a:tabLst/>
              <a:defRPr/>
            </a:pPr>
            <a:endParaRPr kumimoji="0" lang="en-US" sz="2000" u="none" strike="noStrike" kern="0" cap="none" spc="0" normalizeH="0" baseline="0" noProof="0" dirty="0">
              <a:ln>
                <a:noFill/>
              </a:ln>
              <a:solidFill>
                <a:schemeClr val="bg1"/>
              </a:solidFill>
              <a:uLnTx/>
              <a:uFillTx/>
              <a:latin typeface="Arial" panose="020B0604020202020204" pitchFamily="34" charset="0"/>
              <a:cs typeface="Arial" panose="020B0604020202020204" pitchFamily="34" charset="0"/>
              <a:sym typeface="Arial"/>
            </a:endParaRPr>
          </a:p>
          <a:p>
            <a:pPr marL="139700" marR="0" lvl="0" algn="l" defTabSz="914400" rtl="0" eaLnBrk="1" fontAlgn="auto" latinLnBrk="0" hangingPunct="1">
              <a:lnSpc>
                <a:spcPct val="100000"/>
              </a:lnSpc>
              <a:spcBef>
                <a:spcPts val="0"/>
              </a:spcBef>
              <a:spcAft>
                <a:spcPts val="0"/>
              </a:spcAft>
              <a:buClr>
                <a:srgbClr val="000000"/>
              </a:buClr>
              <a:buSzPts val="1400"/>
              <a:tabLst/>
              <a:defRPr/>
            </a:pPr>
            <a:r>
              <a:rPr kumimoji="0" lang="en-US" sz="2000" u="none" strike="noStrike" kern="0" cap="none" spc="0" normalizeH="0" baseline="0" noProof="0" dirty="0">
                <a:ln>
                  <a:noFill/>
                </a:ln>
                <a:solidFill>
                  <a:srgbClr val="FFFF00"/>
                </a:solidFill>
                <a:uLnTx/>
                <a:uFillTx/>
                <a:latin typeface="Arial" panose="020B0604020202020204" pitchFamily="34" charset="0"/>
                <a:cs typeface="Arial" panose="020B0604020202020204" pitchFamily="34" charset="0"/>
                <a:sym typeface="Arial"/>
              </a:rPr>
              <a:t>Brand</a:t>
            </a:r>
            <a:r>
              <a:rPr lang="en-US" sz="2000" kern="0" dirty="0">
                <a:solidFill>
                  <a:srgbClr val="FFFF00"/>
                </a:solidFill>
                <a:latin typeface="Arial" panose="020B0604020202020204" pitchFamily="34" charset="0"/>
                <a:cs typeface="Arial" panose="020B0604020202020204" pitchFamily="34" charset="0"/>
                <a:sym typeface="Arial"/>
              </a:rPr>
              <a:t>’s Vision</a:t>
            </a:r>
            <a:r>
              <a:rPr lang="en-US" sz="2000" b="1" kern="0" dirty="0">
                <a:solidFill>
                  <a:srgbClr val="FFFF00"/>
                </a:solidFill>
                <a:latin typeface="Arial" panose="020B0604020202020204" pitchFamily="34" charset="0"/>
                <a:cs typeface="Arial" panose="020B0604020202020204" pitchFamily="34" charset="0"/>
                <a:sym typeface="Arial"/>
              </a:rPr>
              <a:t>:</a:t>
            </a: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dirty="0">
                <a:solidFill>
                  <a:schemeClr val="bg1"/>
                </a:solidFill>
                <a:latin typeface="Arial" panose="020B0604020202020204" pitchFamily="34" charset="0"/>
                <a:cs typeface="Arial" panose="020B0604020202020204" pitchFamily="34" charset="0"/>
              </a:rPr>
              <a:t>Yes bank </a:t>
            </a:r>
            <a:r>
              <a:rPr lang="en-US" sz="2000" b="0" i="0" dirty="0">
                <a:solidFill>
                  <a:schemeClr val="bg1"/>
                </a:solidFill>
                <a:effectLst/>
                <a:latin typeface="Arial" panose="020B0604020202020204" pitchFamily="34" charset="0"/>
                <a:cs typeface="Arial" panose="020B0604020202020204" pitchFamily="34" charset="0"/>
              </a:rPr>
              <a:t>is committed to furthering the Government's </a:t>
            </a:r>
            <a:r>
              <a:rPr lang="en-US" sz="2000" b="1" i="0" dirty="0">
                <a:solidFill>
                  <a:schemeClr val="bg1"/>
                </a:solidFill>
                <a:effectLst/>
                <a:latin typeface="Arial" panose="020B0604020202020204" pitchFamily="34" charset="0"/>
                <a:cs typeface="Arial" panose="020B0604020202020204" pitchFamily="34" charset="0"/>
              </a:rPr>
              <a:t>vision</a:t>
            </a:r>
            <a:r>
              <a:rPr lang="en-US" sz="2000" b="0" i="0" dirty="0">
                <a:solidFill>
                  <a:schemeClr val="bg1"/>
                </a:solidFill>
                <a:effectLst/>
                <a:latin typeface="Arial" panose="020B0604020202020204" pitchFamily="34" charset="0"/>
                <a:cs typeface="Arial" panose="020B0604020202020204" pitchFamily="34" charset="0"/>
              </a:rPr>
              <a:t> of a 'less cash' economy</a:t>
            </a:r>
            <a:r>
              <a:rPr lang="en-US" sz="2000" dirty="0">
                <a:solidFill>
                  <a:schemeClr val="bg1"/>
                </a:solidFill>
                <a:latin typeface="Arial" panose="020B0604020202020204" pitchFamily="34" charset="0"/>
                <a:cs typeface="Arial" panose="020B0604020202020204" pitchFamily="34" charset="0"/>
              </a:rPr>
              <a:t>. And t</a:t>
            </a:r>
            <a:r>
              <a:rPr lang="en-US" sz="2000" b="0" i="0" dirty="0">
                <a:solidFill>
                  <a:schemeClr val="bg1"/>
                </a:solidFill>
                <a:effectLst/>
                <a:latin typeface="Arial" panose="020B0604020202020204" pitchFamily="34" charset="0"/>
                <a:cs typeface="Arial" panose="020B0604020202020204" pitchFamily="34" charset="0"/>
              </a:rPr>
              <a:t>o be recognized as the 'Finest Quality Large </a:t>
            </a:r>
            <a:r>
              <a:rPr lang="en-US" sz="2000" b="1" i="0" dirty="0">
                <a:solidFill>
                  <a:schemeClr val="bg1"/>
                </a:solidFill>
                <a:effectLst/>
                <a:latin typeface="Arial" panose="020B0604020202020204" pitchFamily="34" charset="0"/>
                <a:cs typeface="Arial" panose="020B0604020202020204" pitchFamily="34" charset="0"/>
              </a:rPr>
              <a:t>Bank</a:t>
            </a:r>
            <a:r>
              <a:rPr lang="en-US" sz="2000" b="0" i="0" dirty="0">
                <a:solidFill>
                  <a:schemeClr val="bg1"/>
                </a:solidFill>
                <a:effectLst/>
                <a:latin typeface="Arial" panose="020B0604020202020204" pitchFamily="34" charset="0"/>
                <a:cs typeface="Arial" panose="020B0604020202020204" pitchFamily="34" charset="0"/>
              </a:rPr>
              <a:t> of the World in India' by 2020.</a:t>
            </a:r>
          </a:p>
          <a:p>
            <a:pPr marL="139700" marR="0" lvl="0" algn="l" defTabSz="914400" rtl="0" eaLnBrk="1" fontAlgn="auto" latinLnBrk="0" hangingPunct="1">
              <a:lnSpc>
                <a:spcPct val="100000"/>
              </a:lnSpc>
              <a:spcBef>
                <a:spcPts val="0"/>
              </a:spcBef>
              <a:spcAft>
                <a:spcPts val="0"/>
              </a:spcAft>
              <a:buClr>
                <a:srgbClr val="000000"/>
              </a:buClr>
              <a:buSzPts val="1400"/>
              <a:tabLst/>
              <a:defRPr/>
            </a:pPr>
            <a:endParaRPr lang="en-US" sz="2000" dirty="0">
              <a:solidFill>
                <a:srgbClr val="FFFF00"/>
              </a:solidFill>
              <a:latin typeface="Arial" panose="020B0604020202020204" pitchFamily="34" charset="0"/>
              <a:cs typeface="Arial" panose="020B0604020202020204" pitchFamily="34" charset="0"/>
            </a:endParaRP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dirty="0">
                <a:solidFill>
                  <a:srgbClr val="FFFF00"/>
                </a:solidFill>
                <a:latin typeface="Arial" panose="020B0604020202020204" pitchFamily="34" charset="0"/>
                <a:cs typeface="Arial" panose="020B0604020202020204" pitchFamily="34" charset="0"/>
              </a:rPr>
              <a:t>Brand’s Unique Selling Propositions (USPs):</a:t>
            </a: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b="0" i="0" dirty="0">
                <a:solidFill>
                  <a:schemeClr val="bg1"/>
                </a:solidFill>
                <a:effectLst/>
                <a:latin typeface="Arial" panose="020B0604020202020204" pitchFamily="34" charset="0"/>
                <a:cs typeface="Arial" panose="020B0604020202020204" pitchFamily="34" charset="0"/>
              </a:rPr>
              <a:t>In a competitive marketplace, it is important to have a </a:t>
            </a:r>
            <a:r>
              <a:rPr lang="en-US" sz="2000" b="1" i="0" dirty="0">
                <a:solidFill>
                  <a:schemeClr val="bg1"/>
                </a:solidFill>
                <a:effectLst/>
                <a:latin typeface="Arial" panose="020B0604020202020204" pitchFamily="34" charset="0"/>
                <a:cs typeface="Arial" panose="020B0604020202020204" pitchFamily="34" charset="0"/>
              </a:rPr>
              <a:t>unique selling proposition</a:t>
            </a:r>
            <a:r>
              <a:rPr lang="en-US" sz="2000" b="0" i="0" dirty="0">
                <a:solidFill>
                  <a:schemeClr val="bg1"/>
                </a:solidFill>
                <a:effectLst/>
                <a:latin typeface="Arial" panose="020B0604020202020204" pitchFamily="34" charset="0"/>
                <a:cs typeface="Arial" panose="020B0604020202020204" pitchFamily="34" charset="0"/>
              </a:rPr>
              <a:t> to sustain oneself.</a:t>
            </a:r>
            <a:endParaRPr lang="en-US" sz="2000" dirty="0">
              <a:solidFill>
                <a:schemeClr val="bg1"/>
              </a:solidFill>
              <a:latin typeface="Arial" panose="020B0604020202020204" pitchFamily="34" charset="0"/>
              <a:cs typeface="Arial" panose="020B0604020202020204" pitchFamily="34" charset="0"/>
            </a:endParaRP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b="0" i="0" dirty="0">
                <a:solidFill>
                  <a:schemeClr val="bg1">
                    <a:lumMod val="95000"/>
                  </a:schemeClr>
                </a:solidFill>
                <a:effectLst/>
                <a:latin typeface="Arial" panose="020B0604020202020204" pitchFamily="34" charset="0"/>
                <a:cs typeface="Arial" panose="020B0604020202020204" pitchFamily="34" charset="0"/>
              </a:rPr>
              <a:t>Over 800 top startups, including 55 unicorns, in India, have placed their trust with </a:t>
            </a:r>
            <a:r>
              <a:rPr lang="en-US" sz="2000" b="1" i="0" dirty="0">
                <a:solidFill>
                  <a:schemeClr val="bg1">
                    <a:lumMod val="95000"/>
                  </a:schemeClr>
                </a:solidFill>
                <a:effectLst/>
                <a:latin typeface="Arial" panose="020B0604020202020204" pitchFamily="34" charset="0"/>
                <a:cs typeface="Arial" panose="020B0604020202020204" pitchFamily="34" charset="0"/>
              </a:rPr>
              <a:t>YES BANK</a:t>
            </a:r>
            <a:r>
              <a:rPr lang="en-US" sz="2000" dirty="0">
                <a:solidFill>
                  <a:schemeClr val="bg1">
                    <a:lumMod val="95000"/>
                  </a:schemeClr>
                </a:solidFill>
                <a:latin typeface="Arial" panose="020B0604020202020204" pitchFamily="34" charset="0"/>
                <a:cs typeface="Arial" panose="020B0604020202020204" pitchFamily="34" charset="0"/>
              </a:rPr>
              <a:t>,</a:t>
            </a:r>
            <a:endParaRPr lang="en-US" sz="2000" kern="0" dirty="0">
              <a:solidFill>
                <a:schemeClr val="bg1">
                  <a:lumMod val="95000"/>
                </a:schemeClr>
              </a:solidFill>
              <a:latin typeface="Arial" panose="020B0604020202020204" pitchFamily="34" charset="0"/>
              <a:cs typeface="Arial" panose="020B0604020202020204" pitchFamily="34" charset="0"/>
              <a:sym typeface="Arial"/>
            </a:endParaRPr>
          </a:p>
          <a:p>
            <a:pPr marL="139700" marR="0" lvl="0" algn="l" defTabSz="914400" rtl="0" eaLnBrk="1" fontAlgn="auto" latinLnBrk="0" hangingPunct="1">
              <a:lnSpc>
                <a:spcPct val="100000"/>
              </a:lnSpc>
              <a:spcBef>
                <a:spcPts val="0"/>
              </a:spcBef>
              <a:spcAft>
                <a:spcPts val="0"/>
              </a:spcAft>
              <a:buClr>
                <a:srgbClr val="000000"/>
              </a:buClr>
              <a:buSzPts val="1400"/>
              <a:tabLst/>
              <a:defRPr/>
            </a:pPr>
            <a:r>
              <a:rPr lang="en-US" sz="2000" dirty="0">
                <a:solidFill>
                  <a:schemeClr val="bg1">
                    <a:lumMod val="95000"/>
                  </a:schemeClr>
                </a:solidFill>
                <a:latin typeface="Arial" panose="020B0604020202020204" pitchFamily="34" charset="0"/>
                <a:cs typeface="Arial" panose="020B0604020202020204" pitchFamily="34" charset="0"/>
              </a:rPr>
              <a:t>t</a:t>
            </a:r>
            <a:r>
              <a:rPr lang="en-US" sz="2000" b="0" i="0" dirty="0">
                <a:solidFill>
                  <a:schemeClr val="bg1">
                    <a:lumMod val="95000"/>
                  </a:schemeClr>
                </a:solidFill>
                <a:effectLst/>
                <a:latin typeface="Arial" panose="020B0604020202020204" pitchFamily="34" charset="0"/>
                <a:cs typeface="Arial" panose="020B0604020202020204" pitchFamily="34" charset="0"/>
              </a:rPr>
              <a:t>he bank believes in using technology as a competitive advantage and espouses its adoption. </a:t>
            </a:r>
            <a:endParaRPr kumimoji="0" lang="en-US" sz="2000" i="0" u="none" strike="noStrike" kern="0" cap="none" spc="0" normalizeH="0" baseline="0" noProof="0" dirty="0">
              <a:ln>
                <a:noFill/>
              </a:ln>
              <a:solidFill>
                <a:schemeClr val="bg1">
                  <a:lumMod val="95000"/>
                </a:schemeClr>
              </a:solidFill>
              <a:effectLst/>
              <a:uLnTx/>
              <a:uFillTx/>
              <a:latin typeface="Arial" panose="020B0604020202020204" pitchFamily="34" charset="0"/>
              <a:cs typeface="Arial" panose="020B0604020202020204" pitchFamily="34" charset="0"/>
              <a:sym typeface="Arial"/>
            </a:endParaRPr>
          </a:p>
        </p:txBody>
      </p:sp>
    </p:spTree>
    <p:extLst>
      <p:ext uri="{BB962C8B-B14F-4D97-AF65-F5344CB8AC3E}">
        <p14:creationId xmlns:p14="http://schemas.microsoft.com/office/powerpoint/2010/main" val="4121174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F385-B5CC-A684-89BF-BDE8214886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27760E-4A62-97EC-8DB7-10CCE1AF24CD}"/>
              </a:ext>
            </a:extLst>
          </p:cNvPr>
          <p:cNvSpPr>
            <a:spLocks noGrp="1"/>
          </p:cNvSpPr>
          <p:nvPr>
            <p:ph sz="half" idx="1"/>
          </p:nvPr>
        </p:nvSpPr>
        <p:spPr/>
        <p:txBody>
          <a:bodyPr/>
          <a:lstStyle/>
          <a:p>
            <a:endParaRPr lang="en-IN"/>
          </a:p>
        </p:txBody>
      </p:sp>
      <p:sp>
        <p:nvSpPr>
          <p:cNvPr id="4" name="Content Placeholder 3">
            <a:extLst>
              <a:ext uri="{FF2B5EF4-FFF2-40B4-BE49-F238E27FC236}">
                <a16:creationId xmlns:a16="http://schemas.microsoft.com/office/drawing/2014/main" id="{432D3549-6CE3-E1CB-08B5-7A919755F749}"/>
              </a:ext>
            </a:extLst>
          </p:cNvPr>
          <p:cNvSpPr>
            <a:spLocks noGrp="1"/>
          </p:cNvSpPr>
          <p:nvPr>
            <p:ph sz="half" idx="2"/>
          </p:nvPr>
        </p:nvSpPr>
        <p:spPr/>
        <p:txBody>
          <a:bodyPr/>
          <a:lstStyle/>
          <a:p>
            <a:endParaRPr lang="en-IN"/>
          </a:p>
        </p:txBody>
      </p:sp>
      <p:pic>
        <p:nvPicPr>
          <p:cNvPr id="5" name="Picture 4">
            <a:extLst>
              <a:ext uri="{FF2B5EF4-FFF2-40B4-BE49-F238E27FC236}">
                <a16:creationId xmlns:a16="http://schemas.microsoft.com/office/drawing/2014/main" id="{D1670E87-4210-3CE3-869B-1CA08BAEC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610EB5CB-4062-2CEF-2869-718702194F6F}"/>
              </a:ext>
            </a:extLst>
          </p:cNvPr>
          <p:cNvSpPr txBox="1"/>
          <p:nvPr/>
        </p:nvSpPr>
        <p:spPr>
          <a:xfrm>
            <a:off x="5504066" y="2670048"/>
            <a:ext cx="6099462" cy="1077218"/>
          </a:xfrm>
          <a:prstGeom prst="rect">
            <a:avLst/>
          </a:prstGeom>
          <a:noFill/>
        </p:spPr>
        <p:txBody>
          <a:bodyPr wrap="square">
            <a:spAutoFit/>
          </a:bodyPr>
          <a:lstStyle/>
          <a:p>
            <a:pPr marL="285750" indent="-285750">
              <a:buFont typeface="Arial" panose="020B0604020202020204" pitchFamily="34" charset="0"/>
              <a:buChar char="•"/>
            </a:pPr>
            <a:r>
              <a:rPr lang="en-US" sz="3200" b="1" i="1" dirty="0">
                <a:solidFill>
                  <a:srgbClr val="FF0000"/>
                </a:solidFill>
                <a:effectLst/>
                <a:latin typeface="Lucida Sans" panose="020B0602030504020204" pitchFamily="34" charset="0"/>
              </a:rPr>
              <a:t>Email Ad Campaign 1 </a:t>
            </a:r>
            <a:endParaRPr lang="en-US" sz="3200" dirty="0">
              <a:solidFill>
                <a:srgbClr val="FF0000"/>
              </a:solidFill>
            </a:endParaRPr>
          </a:p>
          <a:p>
            <a:r>
              <a:rPr lang="en-US" sz="3200" b="1" dirty="0">
                <a:solidFill>
                  <a:srgbClr val="FFFF00"/>
                </a:solidFill>
                <a:effectLst/>
                <a:latin typeface="Castellar" panose="020A0402060406010301" pitchFamily="18" charset="0"/>
              </a:rPr>
              <a:t>          Brand Awareness</a:t>
            </a:r>
            <a:endParaRPr lang="en-IN" sz="3200" dirty="0">
              <a:solidFill>
                <a:srgbClr val="FFFF00"/>
              </a:solidFill>
            </a:endParaRPr>
          </a:p>
        </p:txBody>
      </p:sp>
      <p:pic>
        <p:nvPicPr>
          <p:cNvPr id="13" name="Picture 12">
            <a:extLst>
              <a:ext uri="{FF2B5EF4-FFF2-40B4-BE49-F238E27FC236}">
                <a16:creationId xmlns:a16="http://schemas.microsoft.com/office/drawing/2014/main" id="{F492BC1F-7B37-8FBE-ADEA-C16F3C25AB1B}"/>
              </a:ext>
            </a:extLst>
          </p:cNvPr>
          <p:cNvPicPr>
            <a:picLocks noChangeAspect="1"/>
          </p:cNvPicPr>
          <p:nvPr/>
        </p:nvPicPr>
        <p:blipFill>
          <a:blip r:embed="rId3"/>
          <a:stretch>
            <a:fillRect/>
          </a:stretch>
        </p:blipFill>
        <p:spPr>
          <a:xfrm>
            <a:off x="365414" y="270164"/>
            <a:ext cx="4764578" cy="6039196"/>
          </a:xfrm>
          <a:prstGeom prst="rect">
            <a:avLst/>
          </a:prstGeom>
          <a:ln w="76200">
            <a:solidFill>
              <a:schemeClr val="tx1"/>
            </a:solidFill>
          </a:ln>
          <a:scene3d>
            <a:camera prst="perspectiveLeft"/>
            <a:lightRig rig="threePt" dir="t"/>
          </a:scene3d>
        </p:spPr>
      </p:pic>
    </p:spTree>
    <p:extLst>
      <p:ext uri="{BB962C8B-B14F-4D97-AF65-F5344CB8AC3E}">
        <p14:creationId xmlns:p14="http://schemas.microsoft.com/office/powerpoint/2010/main" val="2559238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413C95-7D01-4CF4-61C6-A5D1350CB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9D0809D-D356-E6CF-51F2-11058EAB570B}"/>
              </a:ext>
            </a:extLst>
          </p:cNvPr>
          <p:cNvSpPr txBox="1"/>
          <p:nvPr/>
        </p:nvSpPr>
        <p:spPr>
          <a:xfrm>
            <a:off x="6096000" y="2936557"/>
            <a:ext cx="6099462" cy="984885"/>
          </a:xfrm>
          <a:prstGeom prst="rect">
            <a:avLst/>
          </a:prstGeom>
          <a:noFill/>
        </p:spPr>
        <p:txBody>
          <a:bodyPr wrap="square">
            <a:spAutoFit/>
          </a:bodyPr>
          <a:lstStyle/>
          <a:p>
            <a:pPr marL="285750" indent="-285750">
              <a:buFont typeface="Arial" panose="020B0604020202020204" pitchFamily="34" charset="0"/>
              <a:buChar char="•"/>
            </a:pPr>
            <a:r>
              <a:rPr lang="en-US" sz="1800" b="1" i="1" dirty="0">
                <a:solidFill>
                  <a:srgbClr val="FF0000"/>
                </a:solidFill>
                <a:effectLst/>
                <a:latin typeface="Lucida Sans" panose="020B0602030504020204" pitchFamily="34" charset="0"/>
              </a:rPr>
              <a:t>Email Ad Campaign 2 </a:t>
            </a:r>
            <a:r>
              <a:rPr lang="en-US" sz="4000" b="1" dirty="0">
                <a:solidFill>
                  <a:srgbClr val="FFFF00"/>
                </a:solidFill>
                <a:effectLst/>
                <a:latin typeface="Castellar" panose="020A0402060406010301" pitchFamily="18" charset="0"/>
              </a:rPr>
              <a:t>Generation lead</a:t>
            </a:r>
            <a:endParaRPr lang="en-IN" dirty="0">
              <a:solidFill>
                <a:srgbClr val="FFFF00"/>
              </a:solidFill>
            </a:endParaRPr>
          </a:p>
        </p:txBody>
      </p:sp>
      <p:pic>
        <p:nvPicPr>
          <p:cNvPr id="5" name="Picture 4">
            <a:extLst>
              <a:ext uri="{FF2B5EF4-FFF2-40B4-BE49-F238E27FC236}">
                <a16:creationId xmlns:a16="http://schemas.microsoft.com/office/drawing/2014/main" id="{F76CE4C8-A513-51FF-21EC-8678F917405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024127" y="401890"/>
            <a:ext cx="4189684" cy="6061255"/>
          </a:xfrm>
          <a:prstGeom prst="rect">
            <a:avLst/>
          </a:prstGeom>
          <a:ln w="76200">
            <a:solidFill>
              <a:schemeClr val="tx1"/>
            </a:solidFill>
          </a:ln>
          <a:scene3d>
            <a:camera prst="perspectiveLeft"/>
            <a:lightRig rig="threePt" dir="t"/>
          </a:scene3d>
        </p:spPr>
      </p:pic>
    </p:spTree>
    <p:extLst>
      <p:ext uri="{BB962C8B-B14F-4D97-AF65-F5344CB8AC3E}">
        <p14:creationId xmlns:p14="http://schemas.microsoft.com/office/powerpoint/2010/main" val="2916720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177B67-BD79-CAE7-4221-EC95ED291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6CAEA86-4384-9C78-25BD-B7C048D32798}"/>
              </a:ext>
            </a:extLst>
          </p:cNvPr>
          <p:cNvSpPr txBox="1"/>
          <p:nvPr/>
        </p:nvSpPr>
        <p:spPr>
          <a:xfrm>
            <a:off x="353291" y="228601"/>
            <a:ext cx="10245436" cy="6309420"/>
          </a:xfrm>
          <a:prstGeom prst="rect">
            <a:avLst/>
          </a:prstGeom>
          <a:noFill/>
        </p:spPr>
        <p:txBody>
          <a:bodyPr wrap="square">
            <a:spAutoFit/>
          </a:bodyPr>
          <a:lstStyle/>
          <a:p>
            <a:r>
              <a:rPr lang="en-US" sz="3600" b="1" u="sng" dirty="0">
                <a:solidFill>
                  <a:srgbClr val="0B35E9"/>
                </a:solidFill>
                <a:effectLst/>
                <a:latin typeface="Bookman Old Style" panose="02050604050505020204" pitchFamily="18" charset="0"/>
                <a:cs typeface="Arial" panose="020B0604020202020204" pitchFamily="34" charset="0"/>
              </a:rPr>
              <a:t>Content Creation and Curation Process </a:t>
            </a:r>
            <a:endParaRPr lang="en-US" sz="3600" u="sng" dirty="0">
              <a:latin typeface="Bookman Old Style" panose="02050604050505020204" pitchFamily="18" charset="0"/>
              <a:cs typeface="Arial" panose="020B0604020202020204" pitchFamily="34" charset="0"/>
            </a:endParaRPr>
          </a:p>
          <a:p>
            <a:r>
              <a:rPr lang="en-US" sz="2800" i="1" dirty="0">
                <a:solidFill>
                  <a:srgbClr val="FFFF00"/>
                </a:solidFill>
                <a:effectLst/>
                <a:latin typeface="Arial" panose="020B0604020202020204" pitchFamily="34" charset="0"/>
                <a:cs typeface="Arial" panose="020B0604020202020204" pitchFamily="34" charset="0"/>
              </a:rPr>
              <a:t>Essentially, content curation relates to finding, filtering, and sharing relevant content </a:t>
            </a:r>
            <a:endParaRPr lang="en-US" sz="2800" dirty="0">
              <a:solidFill>
                <a:srgbClr val="FFFF00"/>
              </a:solidFill>
              <a:latin typeface="Arial" panose="020B0604020202020204" pitchFamily="34" charset="0"/>
              <a:cs typeface="Arial" panose="020B0604020202020204" pitchFamily="34" charset="0"/>
            </a:endParaRPr>
          </a:p>
          <a:p>
            <a:r>
              <a:rPr lang="en-US" sz="2800" i="1" dirty="0">
                <a:solidFill>
                  <a:srgbClr val="FFFF00"/>
                </a:solidFill>
                <a:effectLst/>
                <a:latin typeface="Arial" panose="020B0604020202020204" pitchFamily="34" charset="0"/>
                <a:cs typeface="Arial" panose="020B0604020202020204" pitchFamily="34" charset="0"/>
              </a:rPr>
              <a:t>created by others with your audience. On the other hand, content creation is what it </a:t>
            </a:r>
            <a:endParaRPr lang="en-US" sz="2800" dirty="0">
              <a:solidFill>
                <a:srgbClr val="FFFF00"/>
              </a:solidFill>
              <a:latin typeface="Arial" panose="020B0604020202020204" pitchFamily="34" charset="0"/>
              <a:cs typeface="Arial" panose="020B0604020202020204" pitchFamily="34" charset="0"/>
            </a:endParaRPr>
          </a:p>
          <a:p>
            <a:r>
              <a:rPr lang="en-US" sz="2800" i="1" dirty="0">
                <a:solidFill>
                  <a:srgbClr val="FFFF00"/>
                </a:solidFill>
                <a:effectLst/>
                <a:latin typeface="Arial" panose="020B0604020202020204" pitchFamily="34" charset="0"/>
                <a:cs typeface="Arial" panose="020B0604020202020204" pitchFamily="34" charset="0"/>
              </a:rPr>
              <a:t>sounds like – creating new content for your audience. </a:t>
            </a:r>
            <a:endParaRPr lang="en-US" sz="2800" dirty="0">
              <a:solidFill>
                <a:srgbClr val="FFFF00"/>
              </a:solidFill>
              <a:latin typeface="Arial" panose="020B0604020202020204" pitchFamily="34" charset="0"/>
              <a:cs typeface="Arial" panose="020B0604020202020204" pitchFamily="34" charset="0"/>
            </a:endParaRPr>
          </a:p>
          <a:p>
            <a:r>
              <a:rPr lang="en-US" sz="3200" dirty="0">
                <a:solidFill>
                  <a:srgbClr val="FF0000"/>
                </a:solidFill>
                <a:effectLst/>
                <a:latin typeface="Arial" panose="020B0604020202020204" pitchFamily="34" charset="0"/>
                <a:cs typeface="Arial" panose="020B0604020202020204" pitchFamily="34" charset="0"/>
              </a:rPr>
              <a:t>Challenges faced and lessons learned: </a:t>
            </a:r>
            <a:endParaRPr lang="en-US" sz="32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Producing high-quality content.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Generating content consistently.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IN" sz="2800" i="1" dirty="0">
                <a:solidFill>
                  <a:srgbClr val="00B050"/>
                </a:solidFill>
                <a:effectLst/>
                <a:latin typeface="Arial" panose="020B0604020202020204" pitchFamily="34" charset="0"/>
                <a:cs typeface="Arial" panose="020B0604020202020204" pitchFamily="34" charset="0"/>
              </a:rPr>
              <a:t>Prioritising</a:t>
            </a:r>
            <a:r>
              <a:rPr lang="en-US" sz="2800" i="1" dirty="0">
                <a:solidFill>
                  <a:srgbClr val="00B050"/>
                </a:solidFill>
                <a:effectLst/>
                <a:latin typeface="Arial" panose="020B0604020202020204" pitchFamily="34" charset="0"/>
                <a:cs typeface="Arial" panose="020B0604020202020204" pitchFamily="34" charset="0"/>
              </a:rPr>
              <a:t> content expertise.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Understanding different buyer personas.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Producing content in suitable formats.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Measuring content ROI. </a:t>
            </a:r>
            <a:endParaRPr lang="en-US" sz="2800" dirty="0">
              <a:latin typeface="Arial" panose="020B0604020202020204" pitchFamily="34" charset="0"/>
              <a:cs typeface="Arial" panose="020B0604020202020204" pitchFamily="34" charset="0"/>
            </a:endParaRPr>
          </a:p>
          <a:p>
            <a:r>
              <a:rPr lang="en-US" sz="2800" dirty="0">
                <a:solidFill>
                  <a:srgbClr val="00B050"/>
                </a:solidFill>
                <a:effectLst/>
                <a:latin typeface="Arial" panose="020B0604020202020204" pitchFamily="34" charset="0"/>
                <a:cs typeface="Arial" panose="020B0604020202020204" pitchFamily="34" charset="0"/>
              </a:rPr>
              <a:t></a:t>
            </a:r>
            <a:r>
              <a:rPr lang="en-US" sz="2800" i="1" dirty="0">
                <a:solidFill>
                  <a:srgbClr val="00B050"/>
                </a:solidFill>
                <a:effectLst/>
                <a:latin typeface="Arial" panose="020B0604020202020204" pitchFamily="34" charset="0"/>
                <a:cs typeface="Arial" panose="020B0604020202020204" pitchFamily="34" charset="0"/>
              </a:rPr>
              <a:t>Creating buy-in among stakeholders.</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4505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8D41B0-0578-33D3-3AD3-E534EC1B4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2F5F07C3-DC27-8D88-D1FE-CDDDA205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7E06696-6D51-CB74-7008-DD216334E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8B24682F-5045-CD0C-E11C-1F5BB71C08D2}"/>
              </a:ext>
            </a:extLst>
          </p:cNvPr>
          <p:cNvSpPr txBox="1"/>
          <p:nvPr/>
        </p:nvSpPr>
        <p:spPr>
          <a:xfrm>
            <a:off x="5527965" y="1995055"/>
            <a:ext cx="6664036" cy="1631216"/>
          </a:xfrm>
          <a:prstGeom prst="rect">
            <a:avLst/>
          </a:prstGeom>
          <a:noFill/>
        </p:spPr>
        <p:txBody>
          <a:bodyPr wrap="square" rtlCol="0">
            <a:spAutoFit/>
          </a:bodyPr>
          <a:lstStyle/>
          <a:p>
            <a:r>
              <a:rPr lang="en-IN" sz="9600" dirty="0">
                <a:solidFill>
                  <a:srgbClr val="FFFF00"/>
                </a:solidFill>
                <a:latin typeface="Bookman Old Style" panose="02050604050505020204" pitchFamily="18" charset="0"/>
              </a:rPr>
              <a:t>THE END</a:t>
            </a:r>
          </a:p>
        </p:txBody>
      </p:sp>
    </p:spTree>
    <p:extLst>
      <p:ext uri="{BB962C8B-B14F-4D97-AF65-F5344CB8AC3E}">
        <p14:creationId xmlns:p14="http://schemas.microsoft.com/office/powerpoint/2010/main" val="1449402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CB0158-48AD-DC8B-CBFF-54DD5F4EE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848E183-87DD-7FF6-0BF7-E79B40AF8D5A}"/>
              </a:ext>
            </a:extLst>
          </p:cNvPr>
          <p:cNvSpPr txBox="1"/>
          <p:nvPr/>
        </p:nvSpPr>
        <p:spPr>
          <a:xfrm>
            <a:off x="90311" y="135467"/>
            <a:ext cx="10577689" cy="707886"/>
          </a:xfrm>
          <a:prstGeom prst="rect">
            <a:avLst/>
          </a:prstGeom>
          <a:noFill/>
        </p:spPr>
        <p:txBody>
          <a:bodyPr wrap="square">
            <a:spAutoFit/>
          </a:bodyPr>
          <a:lstStyle/>
          <a:p>
            <a:pPr marL="457200" lvl="0" indent="-317500" algn="l" rtl="0">
              <a:spcBef>
                <a:spcPts val="0"/>
              </a:spcBef>
              <a:spcAft>
                <a:spcPts val="0"/>
              </a:spcAft>
              <a:buSzPts val="1400"/>
              <a:buChar char="●"/>
            </a:pPr>
            <a:r>
              <a:rPr lang="en-GB" sz="4000" b="1" dirty="0">
                <a:solidFill>
                  <a:srgbClr val="FFFF00"/>
                </a:solidFill>
                <a:latin typeface="Bahnschrift Light SemiCondensed" panose="020B0502040204020203" pitchFamily="34" charset="0"/>
                <a:cs typeface="Arial" panose="020B0604020202020204" pitchFamily="34" charset="0"/>
              </a:rPr>
              <a:t>Analysis of Brand Messaging</a:t>
            </a:r>
            <a:r>
              <a:rPr lang="en-GB" sz="4000" b="1" dirty="0">
                <a:solidFill>
                  <a:srgbClr val="FFFF00"/>
                </a:solidFill>
                <a:latin typeface="Blackadder ITC" panose="04020505051007020D02" pitchFamily="82" charset="0"/>
                <a:cs typeface="Arial" panose="020B0604020202020204" pitchFamily="34" charset="0"/>
              </a:rPr>
              <a:t>:</a:t>
            </a:r>
            <a:r>
              <a:rPr lang="en-GB" sz="4000" dirty="0">
                <a:solidFill>
                  <a:srgbClr val="FFFF00"/>
                </a:solidFill>
                <a:latin typeface="Blackadder ITC" panose="04020505051007020D02" pitchFamily="82" charset="0"/>
                <a:cs typeface="Arial" panose="020B0604020202020204" pitchFamily="34" charset="0"/>
              </a:rPr>
              <a:t> </a:t>
            </a:r>
          </a:p>
        </p:txBody>
      </p:sp>
      <p:sp>
        <p:nvSpPr>
          <p:cNvPr id="5" name="TextBox 4">
            <a:extLst>
              <a:ext uri="{FF2B5EF4-FFF2-40B4-BE49-F238E27FC236}">
                <a16:creationId xmlns:a16="http://schemas.microsoft.com/office/drawing/2014/main" id="{F1D47947-50B6-468A-F5A6-39591F18815E}"/>
              </a:ext>
            </a:extLst>
          </p:cNvPr>
          <p:cNvSpPr txBox="1"/>
          <p:nvPr/>
        </p:nvSpPr>
        <p:spPr>
          <a:xfrm>
            <a:off x="1027289" y="724497"/>
            <a:ext cx="11164711" cy="1754326"/>
          </a:xfrm>
          <a:prstGeom prst="rect">
            <a:avLst/>
          </a:prstGeom>
          <a:noFill/>
        </p:spPr>
        <p:txBody>
          <a:bodyPr wrap="square">
            <a:spAutoFit/>
          </a:bodyPr>
          <a:lstStyle/>
          <a:p>
            <a:pPr lvl="1" fontAlgn="t">
              <a:buFont typeface="Arial" panose="020B0604020202020204" pitchFamily="34" charset="0"/>
              <a:buChar char="•"/>
            </a:pPr>
            <a:r>
              <a:rPr lang="en-US" b="0" i="0" dirty="0">
                <a:solidFill>
                  <a:schemeClr val="bg1">
                    <a:lumMod val="95000"/>
                  </a:schemeClr>
                </a:solidFill>
                <a:effectLst/>
                <a:latin typeface="Roboto" panose="02000000000000000000" pitchFamily="2" charset="0"/>
              </a:rPr>
              <a:t>Marketing Strategy of Yes Bank analyses the brand with the marketing mix framework which covers the 4Ps Product, Price, Place, Promotion. Yes Bank Marketing Strategy &amp; Mix covers its product, pricing, advertising &amp; distribution strategies. </a:t>
            </a:r>
          </a:p>
          <a:p>
            <a:pPr lvl="1" fontAlgn="t">
              <a:buFont typeface="Arial" panose="020B0604020202020204" pitchFamily="34" charset="0"/>
              <a:buChar char="•"/>
            </a:pPr>
            <a:endParaRPr lang="en-US" dirty="0">
              <a:solidFill>
                <a:schemeClr val="bg1">
                  <a:lumMod val="95000"/>
                </a:schemeClr>
              </a:solidFill>
              <a:latin typeface="Roboto" panose="02000000000000000000" pitchFamily="2" charset="0"/>
            </a:endParaRPr>
          </a:p>
          <a:p>
            <a:pPr lvl="1" fontAlgn="t">
              <a:buFont typeface="Arial" panose="020B0604020202020204" pitchFamily="34" charset="0"/>
              <a:buChar char="•"/>
            </a:pPr>
            <a:endParaRPr lang="en-US" b="0" i="0" dirty="0">
              <a:solidFill>
                <a:schemeClr val="bg1">
                  <a:lumMod val="95000"/>
                </a:schemeClr>
              </a:solidFill>
              <a:effectLst/>
              <a:latin typeface="Roboto" panose="02000000000000000000" pitchFamily="2" charset="0"/>
            </a:endParaRPr>
          </a:p>
          <a:p>
            <a:pPr lvl="1" fontAlgn="t">
              <a:buFont typeface="Arial" panose="020B0604020202020204" pitchFamily="34" charset="0"/>
              <a:buChar char="•"/>
            </a:pPr>
            <a:endParaRPr lang="en-US" dirty="0">
              <a:solidFill>
                <a:schemeClr val="bg1">
                  <a:lumMod val="95000"/>
                </a:schemeClr>
              </a:solidFill>
              <a:latin typeface="Roboto" panose="02000000000000000000" pitchFamily="2" charset="0"/>
            </a:endParaRPr>
          </a:p>
        </p:txBody>
      </p:sp>
      <p:sp>
        <p:nvSpPr>
          <p:cNvPr id="9" name="TextBox 8">
            <a:extLst>
              <a:ext uri="{FF2B5EF4-FFF2-40B4-BE49-F238E27FC236}">
                <a16:creationId xmlns:a16="http://schemas.microsoft.com/office/drawing/2014/main" id="{0C4AC30B-0239-6B18-568E-C31735313C79}"/>
              </a:ext>
            </a:extLst>
          </p:cNvPr>
          <p:cNvSpPr txBox="1"/>
          <p:nvPr/>
        </p:nvSpPr>
        <p:spPr>
          <a:xfrm>
            <a:off x="462843" y="3960525"/>
            <a:ext cx="7270045" cy="707886"/>
          </a:xfrm>
          <a:prstGeom prst="rect">
            <a:avLst/>
          </a:prstGeom>
          <a:noFill/>
        </p:spPr>
        <p:txBody>
          <a:bodyPr wrap="square">
            <a:spAutoFit/>
          </a:bodyPr>
          <a:lstStyle/>
          <a:p>
            <a:pPr marL="139700" lvl="0" algn="l" rtl="0">
              <a:spcBef>
                <a:spcPts val="0"/>
              </a:spcBef>
              <a:spcAft>
                <a:spcPts val="0"/>
              </a:spcAft>
              <a:buSzPts val="1400"/>
            </a:pPr>
            <a:r>
              <a:rPr lang="en-GB" sz="4000" dirty="0">
                <a:solidFill>
                  <a:srgbClr val="FFFF00"/>
                </a:solidFill>
                <a:latin typeface="Bahnschrift Light SemiCondensed" panose="020B0502040204020203" pitchFamily="34" charset="0"/>
              </a:rPr>
              <a:t>Examine the brand's tagline</a:t>
            </a:r>
            <a:r>
              <a:rPr lang="en-GB" sz="4000" dirty="0">
                <a:latin typeface="Bahnschrift Condensed" panose="020B0502040204020203" pitchFamily="34" charset="0"/>
              </a:rPr>
              <a:t>:</a:t>
            </a:r>
          </a:p>
        </p:txBody>
      </p:sp>
      <p:sp>
        <p:nvSpPr>
          <p:cNvPr id="11" name="TextBox 10">
            <a:extLst>
              <a:ext uri="{FF2B5EF4-FFF2-40B4-BE49-F238E27FC236}">
                <a16:creationId xmlns:a16="http://schemas.microsoft.com/office/drawing/2014/main" id="{E0D2DA4E-ECD7-EB50-6466-7EB8FEDE99B0}"/>
              </a:ext>
            </a:extLst>
          </p:cNvPr>
          <p:cNvSpPr txBox="1"/>
          <p:nvPr/>
        </p:nvSpPr>
        <p:spPr>
          <a:xfrm>
            <a:off x="1535287" y="4991233"/>
            <a:ext cx="8556978" cy="923330"/>
          </a:xfrm>
          <a:prstGeom prst="rect">
            <a:avLst/>
          </a:prstGeom>
          <a:noFill/>
        </p:spPr>
        <p:txBody>
          <a:bodyPr wrap="square">
            <a:spAutoFit/>
          </a:bodyPr>
          <a:lstStyle/>
          <a:p>
            <a:r>
              <a:rPr lang="en-US" b="0" i="0" dirty="0">
                <a:solidFill>
                  <a:schemeClr val="bg1"/>
                </a:solidFill>
                <a:effectLst/>
                <a:latin typeface="Google Sans"/>
              </a:rPr>
              <a:t>Yes Bank is all set to roll out an integrated campaign with the tagline – 'Life Ko Bana o Rich' - which represents the bank's core focus of being a complete solution provider for every financial matter.</a:t>
            </a:r>
            <a:endParaRPr lang="en-IN" dirty="0">
              <a:solidFill>
                <a:schemeClr val="bg1"/>
              </a:solidFill>
            </a:endParaRPr>
          </a:p>
        </p:txBody>
      </p:sp>
      <p:sp>
        <p:nvSpPr>
          <p:cNvPr id="13" name="TextBox 12">
            <a:extLst>
              <a:ext uri="{FF2B5EF4-FFF2-40B4-BE49-F238E27FC236}">
                <a16:creationId xmlns:a16="http://schemas.microsoft.com/office/drawing/2014/main" id="{FF3AB59A-8F88-1EEB-DF5C-8691E751B564}"/>
              </a:ext>
            </a:extLst>
          </p:cNvPr>
          <p:cNvSpPr txBox="1"/>
          <p:nvPr/>
        </p:nvSpPr>
        <p:spPr>
          <a:xfrm>
            <a:off x="1773767" y="1701664"/>
            <a:ext cx="8644465" cy="584775"/>
          </a:xfrm>
          <a:prstGeom prst="rect">
            <a:avLst/>
          </a:prstGeom>
          <a:noFill/>
        </p:spPr>
        <p:txBody>
          <a:bodyPr wrap="square">
            <a:spAutoFit/>
          </a:bodyPr>
          <a:lstStyle/>
          <a:p>
            <a:r>
              <a:rPr lang="en-US" sz="3200" dirty="0">
                <a:solidFill>
                  <a:srgbClr val="FFFF00"/>
                </a:solidFill>
                <a:latin typeface="Bahnschrift Light Condensed" panose="020B0502040204020203" pitchFamily="34" charset="0"/>
              </a:rPr>
              <a:t>Now let us know about the yes bank marketing tricks</a:t>
            </a:r>
            <a:r>
              <a:rPr lang="en-US" sz="3200" b="0" i="0" dirty="0">
                <a:solidFill>
                  <a:srgbClr val="FFFF00"/>
                </a:solidFill>
                <a:effectLst/>
                <a:latin typeface="Bahnschrift Light Condensed" panose="020B0502040204020203" pitchFamily="34" charset="0"/>
              </a:rPr>
              <a:t>.</a:t>
            </a:r>
            <a:endParaRPr lang="en-IN" sz="3200" dirty="0">
              <a:solidFill>
                <a:srgbClr val="FFFF00"/>
              </a:solidFill>
              <a:latin typeface="Bahnschrift Light Condensed" panose="020B0502040204020203" pitchFamily="34" charset="0"/>
            </a:endParaRPr>
          </a:p>
        </p:txBody>
      </p:sp>
      <p:sp>
        <p:nvSpPr>
          <p:cNvPr id="15" name="TextBox 14">
            <a:extLst>
              <a:ext uri="{FF2B5EF4-FFF2-40B4-BE49-F238E27FC236}">
                <a16:creationId xmlns:a16="http://schemas.microsoft.com/office/drawing/2014/main" id="{5A0D3AAF-22E0-41E2-5FC5-44D47D298489}"/>
              </a:ext>
            </a:extLst>
          </p:cNvPr>
          <p:cNvSpPr txBox="1"/>
          <p:nvPr/>
        </p:nvSpPr>
        <p:spPr>
          <a:xfrm>
            <a:off x="3002844" y="2416580"/>
            <a:ext cx="6897511" cy="1631216"/>
          </a:xfrm>
          <a:prstGeom prst="rect">
            <a:avLst/>
          </a:prstGeom>
          <a:noFill/>
        </p:spPr>
        <p:txBody>
          <a:bodyPr wrap="square">
            <a:spAutoFit/>
          </a:bodyPr>
          <a:lstStyle/>
          <a:p>
            <a:pPr marL="342900" indent="-342900">
              <a:buFont typeface="Wingdings" panose="05000000000000000000" pitchFamily="2" charset="2"/>
              <a:buChar char="ü"/>
            </a:pPr>
            <a:r>
              <a:rPr lang="en-US" sz="2000" b="0" i="0" dirty="0">
                <a:solidFill>
                  <a:schemeClr val="bg1"/>
                </a:solidFill>
                <a:effectLst/>
                <a:latin typeface="Google Sans"/>
              </a:rPr>
              <a:t>The promotional and advertising strategy in the Yes Bank marketing strategy is as follows:</a:t>
            </a:r>
          </a:p>
          <a:p>
            <a:pPr marL="342900" indent="-342900">
              <a:buFont typeface="Wingdings" panose="05000000000000000000" pitchFamily="2" charset="2"/>
              <a:buChar char="ü"/>
            </a:pPr>
            <a:r>
              <a:rPr lang="en-US" sz="2000" b="0" i="0" dirty="0">
                <a:solidFill>
                  <a:schemeClr val="bg1"/>
                </a:solidFill>
                <a:effectLst/>
                <a:latin typeface="Google Sans"/>
              </a:rPr>
              <a:t> Yes bank uses various methods of promotions mostly </a:t>
            </a:r>
            <a:r>
              <a:rPr lang="en-US" sz="2000" b="0" i="0" dirty="0" err="1">
                <a:solidFill>
                  <a:schemeClr val="bg1"/>
                </a:solidFill>
                <a:effectLst/>
                <a:latin typeface="Google Sans"/>
              </a:rPr>
              <a:t>viaTV</a:t>
            </a:r>
            <a:r>
              <a:rPr lang="en-US" sz="2000" b="0" i="0" dirty="0">
                <a:solidFill>
                  <a:schemeClr val="bg1"/>
                </a:solidFill>
                <a:effectLst/>
                <a:latin typeface="Google Sans"/>
              </a:rPr>
              <a:t> commercials, print advertisements through major newspapers, print advertisements on its branches.</a:t>
            </a:r>
            <a:endParaRPr lang="en-IN" sz="2000" dirty="0">
              <a:solidFill>
                <a:schemeClr val="bg1"/>
              </a:solidFill>
            </a:endParaRPr>
          </a:p>
        </p:txBody>
      </p:sp>
    </p:spTree>
    <p:extLst>
      <p:ext uri="{BB962C8B-B14F-4D97-AF65-F5344CB8AC3E}">
        <p14:creationId xmlns:p14="http://schemas.microsoft.com/office/powerpoint/2010/main" val="2173257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7B9D5E-7785-3ADE-A78D-AE3F7DF5F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82311" cy="6858000"/>
          </a:xfrm>
          <a:prstGeom prst="rect">
            <a:avLst/>
          </a:prstGeom>
        </p:spPr>
      </p:pic>
      <p:sp>
        <p:nvSpPr>
          <p:cNvPr id="4" name="TextBox 3">
            <a:extLst>
              <a:ext uri="{FF2B5EF4-FFF2-40B4-BE49-F238E27FC236}">
                <a16:creationId xmlns:a16="http://schemas.microsoft.com/office/drawing/2014/main" id="{2C348C79-824B-9D2A-9E0D-98133D3FC245}"/>
              </a:ext>
            </a:extLst>
          </p:cNvPr>
          <p:cNvSpPr txBox="1"/>
          <p:nvPr/>
        </p:nvSpPr>
        <p:spPr>
          <a:xfrm>
            <a:off x="327378" y="496711"/>
            <a:ext cx="5531555" cy="707886"/>
          </a:xfrm>
          <a:prstGeom prst="rect">
            <a:avLst/>
          </a:prstGeom>
          <a:noFill/>
        </p:spPr>
        <p:txBody>
          <a:bodyPr wrap="square">
            <a:spAutoFit/>
          </a:bodyPr>
          <a:lstStyle/>
          <a:p>
            <a:pPr marL="571500" indent="-571500">
              <a:buFont typeface="Arial" panose="020B0604020202020204" pitchFamily="34" charset="0"/>
              <a:buChar char="•"/>
            </a:pPr>
            <a:r>
              <a:rPr lang="en-GB" sz="4000" b="1" dirty="0">
                <a:solidFill>
                  <a:srgbClr val="FFFF00"/>
                </a:solidFill>
                <a:latin typeface="Bahnschrift Light Condensed" panose="020B0502040204020203" pitchFamily="34" charset="0"/>
              </a:rPr>
              <a:t>Competitor Analysis</a:t>
            </a:r>
            <a:r>
              <a:rPr lang="en-GB" sz="4000" b="1" dirty="0">
                <a:solidFill>
                  <a:srgbClr val="FFFF00"/>
                </a:solidFill>
              </a:rPr>
              <a:t>:</a:t>
            </a:r>
            <a:r>
              <a:rPr lang="en-GB" sz="4000" dirty="0">
                <a:solidFill>
                  <a:srgbClr val="FFFF00"/>
                </a:solidFill>
              </a:rPr>
              <a:t> </a:t>
            </a:r>
            <a:endParaRPr lang="en-IN" sz="4000" dirty="0">
              <a:solidFill>
                <a:srgbClr val="FFFF00"/>
              </a:solidFill>
            </a:endParaRPr>
          </a:p>
        </p:txBody>
      </p:sp>
      <p:sp>
        <p:nvSpPr>
          <p:cNvPr id="6" name="TextBox 5">
            <a:extLst>
              <a:ext uri="{FF2B5EF4-FFF2-40B4-BE49-F238E27FC236}">
                <a16:creationId xmlns:a16="http://schemas.microsoft.com/office/drawing/2014/main" id="{DE676607-3275-6380-8B5E-2893B1403863}"/>
              </a:ext>
            </a:extLst>
          </p:cNvPr>
          <p:cNvSpPr txBox="1"/>
          <p:nvPr/>
        </p:nvSpPr>
        <p:spPr>
          <a:xfrm>
            <a:off x="2442258" y="1388963"/>
            <a:ext cx="11736587" cy="5262979"/>
          </a:xfrm>
          <a:prstGeom prst="rect">
            <a:avLst/>
          </a:prstGeom>
          <a:noFill/>
        </p:spPr>
        <p:txBody>
          <a:bodyPr wrap="square">
            <a:spAutoFit/>
          </a:bodyPr>
          <a:lstStyle/>
          <a:p>
            <a:pPr marL="457200" indent="-457200" algn="l">
              <a:buFont typeface="Wingdings" panose="05000000000000000000" pitchFamily="2" charset="2"/>
              <a:buChar char="Ø"/>
            </a:pPr>
            <a:r>
              <a:rPr lang="en-US" sz="2800" b="0" i="0" dirty="0">
                <a:solidFill>
                  <a:srgbClr val="FF0000"/>
                </a:solidFill>
                <a:effectLst/>
                <a:latin typeface="Google Sans"/>
              </a:rPr>
              <a:t>COMPETITOR-1:</a:t>
            </a:r>
          </a:p>
          <a:p>
            <a:r>
              <a:rPr lang="en-US" sz="2800" b="0" i="0" dirty="0">
                <a:solidFill>
                  <a:schemeClr val="bg1"/>
                </a:solidFill>
                <a:effectLst/>
                <a:latin typeface="Google Sans"/>
              </a:rPr>
              <a:t>HDFC Bank - Public company founded in 1994 </a:t>
            </a:r>
            <a:r>
              <a:rPr lang="en-US" sz="2800" dirty="0">
                <a:solidFill>
                  <a:schemeClr val="bg1"/>
                </a:solidFill>
                <a:latin typeface="Google Sans"/>
              </a:rPr>
              <a:t>b</a:t>
            </a:r>
            <a:r>
              <a:rPr lang="en-US" sz="2800" b="0" i="0" dirty="0">
                <a:solidFill>
                  <a:schemeClr val="bg1"/>
                </a:solidFill>
                <a:effectLst/>
                <a:latin typeface="Google Sans"/>
              </a:rPr>
              <a:t>ased in </a:t>
            </a:r>
          </a:p>
          <a:p>
            <a:r>
              <a:rPr lang="en-US" sz="2800" b="0" i="0" dirty="0">
                <a:solidFill>
                  <a:schemeClr val="bg1"/>
                </a:solidFill>
                <a:effectLst/>
                <a:latin typeface="Google Sans"/>
              </a:rPr>
              <a:t>Mumbai.</a:t>
            </a:r>
          </a:p>
          <a:p>
            <a:pPr marL="457200" indent="-457200">
              <a:buFont typeface="Wingdings" panose="05000000000000000000" pitchFamily="2" charset="2"/>
              <a:buChar char="Ø"/>
            </a:pPr>
            <a:r>
              <a:rPr lang="en-US" sz="2800" b="0" i="0" dirty="0">
                <a:solidFill>
                  <a:srgbClr val="FF0000"/>
                </a:solidFill>
                <a:effectLst/>
                <a:latin typeface="Google Sans"/>
              </a:rPr>
              <a:t> COMPETITOR-2:</a:t>
            </a:r>
          </a:p>
          <a:p>
            <a:r>
              <a:rPr lang="en-US" sz="2800" b="0" i="0" dirty="0">
                <a:solidFill>
                  <a:schemeClr val="bg1"/>
                </a:solidFill>
                <a:effectLst/>
                <a:latin typeface="Google Sans"/>
              </a:rPr>
              <a:t>RBL Bank </a:t>
            </a:r>
            <a:r>
              <a:rPr lang="en-US" sz="2800" dirty="0">
                <a:solidFill>
                  <a:schemeClr val="bg1"/>
                </a:solidFill>
                <a:latin typeface="Google Sans"/>
              </a:rPr>
              <a:t>-Public company founded in 1943 based in </a:t>
            </a:r>
          </a:p>
          <a:p>
            <a:r>
              <a:rPr lang="en-US" sz="2800" b="0" i="0" dirty="0">
                <a:solidFill>
                  <a:schemeClr val="bg1"/>
                </a:solidFill>
                <a:effectLst/>
                <a:latin typeface="Google Sans"/>
              </a:rPr>
              <a:t>Mumbai.</a:t>
            </a:r>
          </a:p>
          <a:p>
            <a:pPr marL="457200" indent="-457200">
              <a:buFont typeface="Wingdings" panose="05000000000000000000" pitchFamily="2" charset="2"/>
              <a:buChar char="Ø"/>
            </a:pPr>
            <a:r>
              <a:rPr lang="en-US" sz="2800" b="0" i="0" dirty="0">
                <a:solidFill>
                  <a:srgbClr val="FF0000"/>
                </a:solidFill>
                <a:effectLst/>
                <a:latin typeface="Google Sans"/>
              </a:rPr>
              <a:t>COMPETITOR-3:</a:t>
            </a:r>
          </a:p>
          <a:p>
            <a:r>
              <a:rPr lang="en-US" sz="2800" b="0" i="0" dirty="0">
                <a:solidFill>
                  <a:schemeClr val="bg1"/>
                </a:solidFill>
                <a:effectLst/>
                <a:latin typeface="Google Sans"/>
              </a:rPr>
              <a:t>IndusInd </a:t>
            </a:r>
            <a:r>
              <a:rPr lang="en-US" sz="2800" dirty="0">
                <a:solidFill>
                  <a:schemeClr val="bg1"/>
                </a:solidFill>
                <a:latin typeface="Google Sans"/>
              </a:rPr>
              <a:t>Bank -Acquired company founded in 1994 based in </a:t>
            </a:r>
          </a:p>
          <a:p>
            <a:r>
              <a:rPr lang="en-US" sz="2800" b="0" i="0" dirty="0">
                <a:solidFill>
                  <a:schemeClr val="bg1"/>
                </a:solidFill>
                <a:effectLst/>
                <a:latin typeface="Google Sans"/>
              </a:rPr>
              <a:t> Pune.</a:t>
            </a:r>
          </a:p>
          <a:p>
            <a:pPr marL="457200" indent="-457200">
              <a:buFont typeface="Wingdings" panose="05000000000000000000" pitchFamily="2" charset="2"/>
              <a:buChar char="Ø"/>
            </a:pPr>
            <a:r>
              <a:rPr lang="en-US" sz="2800" b="0" i="0" dirty="0">
                <a:solidFill>
                  <a:srgbClr val="FF0000"/>
                </a:solidFill>
                <a:effectLst/>
                <a:latin typeface="Google Sans"/>
              </a:rPr>
              <a:t>COMPETITOR-4:</a:t>
            </a:r>
            <a:endParaRPr lang="en-US" sz="2800" dirty="0">
              <a:solidFill>
                <a:srgbClr val="FF0000"/>
              </a:solidFill>
              <a:latin typeface="Google Sans"/>
            </a:endParaRPr>
          </a:p>
          <a:p>
            <a:r>
              <a:rPr lang="en-US" sz="2800" b="0" i="0" dirty="0">
                <a:solidFill>
                  <a:schemeClr val="bg1"/>
                </a:solidFill>
                <a:effectLst/>
                <a:latin typeface="Google Sans"/>
              </a:rPr>
              <a:t>IDFC First Bank - Public company founded in 2015 based in</a:t>
            </a:r>
          </a:p>
          <a:p>
            <a:r>
              <a:rPr lang="en-US" sz="2800" b="0" i="0" dirty="0">
                <a:solidFill>
                  <a:schemeClr val="bg1"/>
                </a:solidFill>
                <a:effectLst/>
                <a:latin typeface="Google Sans"/>
              </a:rPr>
              <a:t> Mumbai.</a:t>
            </a:r>
          </a:p>
        </p:txBody>
      </p:sp>
    </p:spTree>
    <p:extLst>
      <p:ext uri="{BB962C8B-B14F-4D97-AF65-F5344CB8AC3E}">
        <p14:creationId xmlns:p14="http://schemas.microsoft.com/office/powerpoint/2010/main" val="396681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5630A5-FD64-9946-BEAD-8F3CDC22A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13791F4B-195A-7548-FB41-C3268998F7E2}"/>
              </a:ext>
            </a:extLst>
          </p:cNvPr>
          <p:cNvSpPr txBox="1"/>
          <p:nvPr/>
        </p:nvSpPr>
        <p:spPr>
          <a:xfrm>
            <a:off x="292608" y="548640"/>
            <a:ext cx="8839200" cy="707886"/>
          </a:xfrm>
          <a:prstGeom prst="rect">
            <a:avLst/>
          </a:prstGeom>
          <a:noFill/>
        </p:spPr>
        <p:txBody>
          <a:bodyPr wrap="square">
            <a:spAutoFit/>
          </a:bodyPr>
          <a:lstStyle/>
          <a:p>
            <a:pPr marL="571500" indent="-571500">
              <a:buFont typeface="Arial" panose="020B0604020202020204" pitchFamily="34" charset="0"/>
              <a:buChar char="•"/>
            </a:pPr>
            <a:r>
              <a:rPr lang="en-GB" sz="4000" dirty="0">
                <a:solidFill>
                  <a:srgbClr val="FFFF00"/>
                </a:solidFill>
                <a:latin typeface="Bahnschrift Light Condensed" panose="020B0502040204020203" pitchFamily="34" charset="0"/>
              </a:rPr>
              <a:t>Buyer's/Audience's Persona:</a:t>
            </a:r>
            <a:endParaRPr lang="en-IN" sz="4000" dirty="0">
              <a:solidFill>
                <a:srgbClr val="FFFF00"/>
              </a:solidFill>
              <a:latin typeface="Bahnschrift Light Condensed" panose="020B0502040204020203" pitchFamily="34" charset="0"/>
            </a:endParaRPr>
          </a:p>
        </p:txBody>
      </p:sp>
      <p:sp>
        <p:nvSpPr>
          <p:cNvPr id="7" name="TextBox 6">
            <a:extLst>
              <a:ext uri="{FF2B5EF4-FFF2-40B4-BE49-F238E27FC236}">
                <a16:creationId xmlns:a16="http://schemas.microsoft.com/office/drawing/2014/main" id="{14C364A0-6F29-6A51-CA0D-50DAA04755A0}"/>
              </a:ext>
            </a:extLst>
          </p:cNvPr>
          <p:cNvSpPr txBox="1"/>
          <p:nvPr/>
        </p:nvSpPr>
        <p:spPr>
          <a:xfrm>
            <a:off x="134112" y="1524000"/>
            <a:ext cx="11887200" cy="1569660"/>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chemeClr val="bg1"/>
                </a:solidFill>
                <a:effectLst/>
                <a:latin typeface="Google Sans"/>
              </a:rPr>
              <a:t>Each visitor is at a different stage in the buying cycle and thinks and acts differently than the next</a:t>
            </a:r>
            <a:r>
              <a:rPr lang="en-US" sz="2400" dirty="0">
                <a:solidFill>
                  <a:schemeClr val="bg1"/>
                </a:solidFill>
                <a:latin typeface="Google Sans"/>
              </a:rPr>
              <a:t> </a:t>
            </a:r>
            <a:r>
              <a:rPr lang="en-US" sz="2400" b="0" i="0" dirty="0">
                <a:solidFill>
                  <a:schemeClr val="bg1"/>
                </a:solidFill>
                <a:effectLst/>
                <a:latin typeface="Google Sans"/>
              </a:rPr>
              <a:t>they all have different wants or needs. </a:t>
            </a:r>
          </a:p>
          <a:p>
            <a:pPr marL="342900" indent="-342900">
              <a:buFont typeface="Arial" panose="020B0604020202020204" pitchFamily="34" charset="0"/>
              <a:buChar char="•"/>
            </a:pPr>
            <a:r>
              <a:rPr lang="en-US" sz="2400" b="0" i="0" dirty="0">
                <a:solidFill>
                  <a:schemeClr val="bg1"/>
                </a:solidFill>
                <a:effectLst/>
                <a:latin typeface="Google Sans"/>
              </a:rPr>
              <a:t>Competitive, Spontaneous, Humanistic, and Methodical are the four types of online purchasing personas</a:t>
            </a:r>
            <a:endParaRPr lang="en-IN" sz="2400" dirty="0">
              <a:solidFill>
                <a:schemeClr val="bg1"/>
              </a:solidFill>
            </a:endParaRPr>
          </a:p>
        </p:txBody>
      </p:sp>
      <p:sp>
        <p:nvSpPr>
          <p:cNvPr id="9" name="TextBox 8">
            <a:extLst>
              <a:ext uri="{FF2B5EF4-FFF2-40B4-BE49-F238E27FC236}">
                <a16:creationId xmlns:a16="http://schemas.microsoft.com/office/drawing/2014/main" id="{C1D611C8-14EA-32F8-F077-1CAF571C9AFA}"/>
              </a:ext>
            </a:extLst>
          </p:cNvPr>
          <p:cNvSpPr txBox="1"/>
          <p:nvPr/>
        </p:nvSpPr>
        <p:spPr>
          <a:xfrm>
            <a:off x="109728" y="3206496"/>
            <a:ext cx="11887200" cy="1569660"/>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chemeClr val="bg1"/>
                </a:solidFill>
                <a:effectLst/>
                <a:latin typeface="Google Sans"/>
              </a:rPr>
              <a:t>Unlike the target audience, which will merely summarize your ideal customer, the buyer persona digs deeper to uncover important information about your target customer. </a:t>
            </a:r>
          </a:p>
          <a:p>
            <a:pPr marL="285750" indent="-285750">
              <a:buFont typeface="Arial" panose="020B0604020202020204" pitchFamily="34" charset="0"/>
              <a:buChar char="•"/>
            </a:pPr>
            <a:r>
              <a:rPr lang="en-US" sz="2400" b="0" i="0" dirty="0">
                <a:solidFill>
                  <a:schemeClr val="bg1"/>
                </a:solidFill>
                <a:effectLst/>
                <a:latin typeface="Google Sans"/>
              </a:rPr>
              <a:t>This information helps you develop a deeper understanding of customers to easily meet their needs and increase customer retention</a:t>
            </a:r>
            <a:endParaRPr lang="en-IN" sz="2400" dirty="0"/>
          </a:p>
        </p:txBody>
      </p:sp>
      <p:sp>
        <p:nvSpPr>
          <p:cNvPr id="11" name="TextBox 10">
            <a:extLst>
              <a:ext uri="{FF2B5EF4-FFF2-40B4-BE49-F238E27FC236}">
                <a16:creationId xmlns:a16="http://schemas.microsoft.com/office/drawing/2014/main" id="{53C2D10E-9AF3-D6A3-4A12-A669E8793421}"/>
              </a:ext>
            </a:extLst>
          </p:cNvPr>
          <p:cNvSpPr txBox="1"/>
          <p:nvPr/>
        </p:nvSpPr>
        <p:spPr>
          <a:xfrm>
            <a:off x="134112" y="5059680"/>
            <a:ext cx="11753088" cy="1569660"/>
          </a:xfrm>
          <a:prstGeom prst="rect">
            <a:avLst/>
          </a:prstGeom>
          <a:noFill/>
        </p:spPr>
        <p:txBody>
          <a:bodyPr wrap="square">
            <a:spAutoFit/>
          </a:bodyPr>
          <a:lstStyle/>
          <a:p>
            <a:pPr marL="342900" indent="-342900">
              <a:buFont typeface="Arial" panose="020B0604020202020204" pitchFamily="34" charset="0"/>
              <a:buChar char="•"/>
            </a:pPr>
            <a:r>
              <a:rPr lang="en-US" sz="2400" b="0" i="0" dirty="0">
                <a:solidFill>
                  <a:schemeClr val="bg1"/>
                </a:solidFill>
                <a:effectLst/>
                <a:latin typeface="Google Sans"/>
              </a:rPr>
              <a:t>Audience profiling is a great place to start when trying to define your target personas. </a:t>
            </a:r>
          </a:p>
          <a:p>
            <a:pPr marL="342900" indent="-342900">
              <a:buFont typeface="Arial" panose="020B0604020202020204" pitchFamily="34" charset="0"/>
              <a:buChar char="•"/>
            </a:pPr>
            <a:r>
              <a:rPr lang="en-US" sz="2400" b="0" i="0" dirty="0">
                <a:solidFill>
                  <a:schemeClr val="bg1"/>
                </a:solidFill>
                <a:effectLst/>
                <a:latin typeface="Google Sans"/>
              </a:rPr>
              <a:t>By using audience segmentation tools that not only take into account specifics like age, gender and location, but lifestyles, attitudes, self-perceptions and interests, you can create detailed personas.</a:t>
            </a:r>
            <a:endParaRPr lang="en-IN" sz="2400" dirty="0">
              <a:solidFill>
                <a:schemeClr val="bg1"/>
              </a:solidFill>
            </a:endParaRPr>
          </a:p>
        </p:txBody>
      </p:sp>
    </p:spTree>
    <p:extLst>
      <p:ext uri="{BB962C8B-B14F-4D97-AF65-F5344CB8AC3E}">
        <p14:creationId xmlns:p14="http://schemas.microsoft.com/office/powerpoint/2010/main" val="25344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CC40F6-9C62-9F49-E700-122AC38BE3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A0B8C270-5BF9-E2C6-65B3-72A80DB88D68}"/>
              </a:ext>
            </a:extLst>
          </p:cNvPr>
          <p:cNvSpPr txBox="1"/>
          <p:nvPr/>
        </p:nvSpPr>
        <p:spPr>
          <a:xfrm>
            <a:off x="1975555" y="91787"/>
            <a:ext cx="8489244" cy="670889"/>
          </a:xfrm>
          <a:prstGeom prst="rect">
            <a:avLst/>
          </a:prstGeom>
          <a:noFill/>
        </p:spPr>
        <p:txBody>
          <a:bodyPr wrap="square">
            <a:spAutoFit/>
          </a:bodyPr>
          <a:lstStyle/>
          <a:p>
            <a:pPr marL="0" lvl="0" indent="0" algn="ctr" rtl="0">
              <a:lnSpc>
                <a:spcPct val="115000"/>
              </a:lnSpc>
              <a:spcBef>
                <a:spcPts val="0"/>
              </a:spcBef>
              <a:spcAft>
                <a:spcPts val="0"/>
              </a:spcAft>
              <a:buNone/>
            </a:pPr>
            <a:r>
              <a:rPr lang="en-US" sz="3600" b="1" u="sng" dirty="0">
                <a:solidFill>
                  <a:srgbClr val="FF3399"/>
                </a:solidFill>
                <a:latin typeface="Century Schoolbook" panose="02040604050505020304" pitchFamily="18" charset="0"/>
              </a:rPr>
              <a:t>Part 2: SEO &amp; Keyword Research</a:t>
            </a:r>
            <a:endParaRPr lang="en-US" sz="3600" u="sng" dirty="0">
              <a:solidFill>
                <a:srgbClr val="FF3399"/>
              </a:solidFill>
              <a:latin typeface="Century Schoolbook" panose="02040604050505020304" pitchFamily="18" charset="0"/>
            </a:endParaRPr>
          </a:p>
        </p:txBody>
      </p:sp>
      <p:sp>
        <p:nvSpPr>
          <p:cNvPr id="6" name="TextBox 5">
            <a:extLst>
              <a:ext uri="{FF2B5EF4-FFF2-40B4-BE49-F238E27FC236}">
                <a16:creationId xmlns:a16="http://schemas.microsoft.com/office/drawing/2014/main" id="{5F7D9556-1E2C-8B5A-1CFD-DC1CFFA26F64}"/>
              </a:ext>
            </a:extLst>
          </p:cNvPr>
          <p:cNvSpPr txBox="1"/>
          <p:nvPr/>
        </p:nvSpPr>
        <p:spPr>
          <a:xfrm>
            <a:off x="1885243" y="854464"/>
            <a:ext cx="7292623" cy="584775"/>
          </a:xfrm>
          <a:prstGeom prst="rect">
            <a:avLst/>
          </a:prstGeom>
          <a:noFill/>
        </p:spPr>
        <p:txBody>
          <a:bodyPr wrap="square">
            <a:spAutoFit/>
          </a:bodyPr>
          <a:lstStyle/>
          <a:p>
            <a:pPr marL="742950" lvl="1" indent="-285750">
              <a:buFont typeface="Arial" panose="020B0604020202020204" pitchFamily="34" charset="0"/>
              <a:buChar char="•"/>
            </a:pPr>
            <a:r>
              <a:rPr lang="en-GB" sz="3200" b="1" dirty="0">
                <a:solidFill>
                  <a:srgbClr val="FFFF00"/>
                </a:solidFill>
              </a:rPr>
              <a:t>SEO Audit of yes bank website:</a:t>
            </a:r>
            <a:r>
              <a:rPr lang="en-GB" sz="3200" dirty="0">
                <a:solidFill>
                  <a:srgbClr val="FFFF00"/>
                </a:solidFill>
              </a:rPr>
              <a:t> </a:t>
            </a:r>
            <a:endParaRPr lang="en-IN" sz="3200" dirty="0">
              <a:solidFill>
                <a:srgbClr val="FFFF00"/>
              </a:solidFill>
            </a:endParaRPr>
          </a:p>
        </p:txBody>
      </p:sp>
      <p:pic>
        <p:nvPicPr>
          <p:cNvPr id="12" name="Picture 11">
            <a:extLst>
              <a:ext uri="{FF2B5EF4-FFF2-40B4-BE49-F238E27FC236}">
                <a16:creationId xmlns:a16="http://schemas.microsoft.com/office/drawing/2014/main" id="{B9B0866C-36A6-52E5-73C6-C7503DEA6972}"/>
              </a:ext>
            </a:extLst>
          </p:cNvPr>
          <p:cNvPicPr>
            <a:picLocks noChangeAspect="1"/>
          </p:cNvPicPr>
          <p:nvPr/>
        </p:nvPicPr>
        <p:blipFill>
          <a:blip r:embed="rId3"/>
          <a:stretch>
            <a:fillRect/>
          </a:stretch>
        </p:blipFill>
        <p:spPr>
          <a:xfrm>
            <a:off x="6660443" y="1531027"/>
            <a:ext cx="5350933" cy="5119605"/>
          </a:xfrm>
          <a:prstGeom prst="rect">
            <a:avLst/>
          </a:prstGeom>
        </p:spPr>
      </p:pic>
      <p:pic>
        <p:nvPicPr>
          <p:cNvPr id="19" name="Picture 18">
            <a:extLst>
              <a:ext uri="{FF2B5EF4-FFF2-40B4-BE49-F238E27FC236}">
                <a16:creationId xmlns:a16="http://schemas.microsoft.com/office/drawing/2014/main" id="{AACC8713-96A0-3577-7C41-B0DA5676709E}"/>
              </a:ext>
            </a:extLst>
          </p:cNvPr>
          <p:cNvPicPr>
            <a:picLocks noChangeAspect="1"/>
          </p:cNvPicPr>
          <p:nvPr/>
        </p:nvPicPr>
        <p:blipFill>
          <a:blip r:embed="rId4"/>
          <a:stretch>
            <a:fillRect/>
          </a:stretch>
        </p:blipFill>
        <p:spPr>
          <a:xfrm>
            <a:off x="101600" y="1617140"/>
            <a:ext cx="6378219" cy="4761082"/>
          </a:xfrm>
          <a:prstGeom prst="rect">
            <a:avLst/>
          </a:prstGeom>
        </p:spPr>
      </p:pic>
    </p:spTree>
    <p:extLst>
      <p:ext uri="{BB962C8B-B14F-4D97-AF65-F5344CB8AC3E}">
        <p14:creationId xmlns:p14="http://schemas.microsoft.com/office/powerpoint/2010/main" val="18229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670A7F-7968-1241-DAE1-ED22B224C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911"/>
            <a:ext cx="12192000" cy="6858000"/>
          </a:xfrm>
          <a:prstGeom prst="rect">
            <a:avLst/>
          </a:prstGeom>
        </p:spPr>
      </p:pic>
      <p:sp>
        <p:nvSpPr>
          <p:cNvPr id="4" name="TextBox 3">
            <a:extLst>
              <a:ext uri="{FF2B5EF4-FFF2-40B4-BE49-F238E27FC236}">
                <a16:creationId xmlns:a16="http://schemas.microsoft.com/office/drawing/2014/main" id="{7904BFAE-2356-6E2A-1961-89C6CF85E2CB}"/>
              </a:ext>
            </a:extLst>
          </p:cNvPr>
          <p:cNvSpPr txBox="1"/>
          <p:nvPr/>
        </p:nvSpPr>
        <p:spPr>
          <a:xfrm>
            <a:off x="530579" y="283823"/>
            <a:ext cx="6186310" cy="707886"/>
          </a:xfrm>
          <a:prstGeom prst="rect">
            <a:avLst/>
          </a:prstGeom>
          <a:noFill/>
        </p:spPr>
        <p:txBody>
          <a:bodyPr wrap="square">
            <a:spAutoFit/>
          </a:bodyPr>
          <a:lstStyle/>
          <a:p>
            <a:r>
              <a:rPr lang="en-GB" sz="4000" u="sng" dirty="0">
                <a:solidFill>
                  <a:srgbClr val="FF0000"/>
                </a:solidFill>
                <a:latin typeface="Bookman Old Style" panose="02050604050505020204" pitchFamily="18" charset="0"/>
              </a:rPr>
              <a:t>Keyword Research:</a:t>
            </a:r>
            <a:endParaRPr lang="en-IN" sz="4000" u="sng" dirty="0">
              <a:solidFill>
                <a:srgbClr val="FF0000"/>
              </a:solidFill>
              <a:latin typeface="Bookman Old Style" panose="02050604050505020204" pitchFamily="18" charset="0"/>
            </a:endParaRPr>
          </a:p>
        </p:txBody>
      </p:sp>
      <p:sp>
        <p:nvSpPr>
          <p:cNvPr id="6" name="TextBox 5">
            <a:extLst>
              <a:ext uri="{FF2B5EF4-FFF2-40B4-BE49-F238E27FC236}">
                <a16:creationId xmlns:a16="http://schemas.microsoft.com/office/drawing/2014/main" id="{8806F435-78FE-AF63-63F9-864389CEF13F}"/>
              </a:ext>
            </a:extLst>
          </p:cNvPr>
          <p:cNvSpPr txBox="1"/>
          <p:nvPr/>
        </p:nvSpPr>
        <p:spPr>
          <a:xfrm>
            <a:off x="1061158" y="991709"/>
            <a:ext cx="6186310" cy="584775"/>
          </a:xfrm>
          <a:prstGeom prst="rect">
            <a:avLst/>
          </a:prstGeom>
          <a:noFill/>
        </p:spPr>
        <p:txBody>
          <a:bodyPr wrap="square">
            <a:spAutoFit/>
          </a:bodyPr>
          <a:lstStyle/>
          <a:p>
            <a:pPr marL="457200" indent="-457200">
              <a:buFont typeface="Arial" panose="020B0604020202020204" pitchFamily="34" charset="0"/>
              <a:buChar char="•"/>
            </a:pPr>
            <a:r>
              <a:rPr lang="en-GB" sz="3200" dirty="0">
                <a:solidFill>
                  <a:srgbClr val="66FF33"/>
                </a:solidFill>
                <a:latin typeface="Bookman Old Style" panose="02050604050505020204" pitchFamily="18" charset="0"/>
              </a:rPr>
              <a:t>Research Objectives:</a:t>
            </a:r>
            <a:endParaRPr lang="en-IN" sz="3200" dirty="0">
              <a:solidFill>
                <a:srgbClr val="66FF33"/>
              </a:solidFill>
              <a:latin typeface="Bookman Old Style" panose="02050604050505020204" pitchFamily="18" charset="0"/>
            </a:endParaRPr>
          </a:p>
        </p:txBody>
      </p:sp>
      <p:sp>
        <p:nvSpPr>
          <p:cNvPr id="8" name="TextBox 7">
            <a:extLst>
              <a:ext uri="{FF2B5EF4-FFF2-40B4-BE49-F238E27FC236}">
                <a16:creationId xmlns:a16="http://schemas.microsoft.com/office/drawing/2014/main" id="{3408E825-A90A-3997-4B3E-3B157F34C07B}"/>
              </a:ext>
            </a:extLst>
          </p:cNvPr>
          <p:cNvSpPr txBox="1"/>
          <p:nvPr/>
        </p:nvSpPr>
        <p:spPr>
          <a:xfrm>
            <a:off x="1061158" y="3728422"/>
            <a:ext cx="8127997" cy="584775"/>
          </a:xfrm>
          <a:prstGeom prst="rect">
            <a:avLst/>
          </a:prstGeom>
          <a:noFill/>
        </p:spPr>
        <p:txBody>
          <a:bodyPr wrap="square">
            <a:spAutoFit/>
          </a:bodyPr>
          <a:lstStyle/>
          <a:p>
            <a:pPr marL="342900" indent="-342900">
              <a:buFont typeface="Arial" panose="020B0604020202020204" pitchFamily="34" charset="0"/>
              <a:buChar char="•"/>
            </a:pPr>
            <a:r>
              <a:rPr lang="en-GB" sz="3200" dirty="0">
                <a:solidFill>
                  <a:srgbClr val="66FF33"/>
                </a:solidFill>
                <a:latin typeface="Bookman Old Style" panose="02050604050505020204" pitchFamily="18" charset="0"/>
              </a:rPr>
              <a:t>Brainstorm Seed Keywords:</a:t>
            </a:r>
            <a:r>
              <a:rPr lang="en-GB" sz="3200" dirty="0">
                <a:latin typeface="Bookman Old Style" panose="02050604050505020204" pitchFamily="18" charset="0"/>
              </a:rPr>
              <a:t>,</a:t>
            </a:r>
            <a:r>
              <a:rPr lang="en-GB" dirty="0">
                <a:latin typeface="Bookman Old Style" panose="02050604050505020204" pitchFamily="18" charset="0"/>
              </a:rPr>
              <a:t> </a:t>
            </a:r>
            <a:endParaRPr lang="en-IN" dirty="0">
              <a:latin typeface="Bookman Old Style" panose="02050604050505020204" pitchFamily="18" charset="0"/>
            </a:endParaRPr>
          </a:p>
        </p:txBody>
      </p:sp>
      <p:sp>
        <p:nvSpPr>
          <p:cNvPr id="12" name="TextBox 11">
            <a:extLst>
              <a:ext uri="{FF2B5EF4-FFF2-40B4-BE49-F238E27FC236}">
                <a16:creationId xmlns:a16="http://schemas.microsoft.com/office/drawing/2014/main" id="{7D161E8D-C1DC-5367-7FE1-A00B5C7AE12F}"/>
              </a:ext>
            </a:extLst>
          </p:cNvPr>
          <p:cNvSpPr txBox="1"/>
          <p:nvPr/>
        </p:nvSpPr>
        <p:spPr>
          <a:xfrm>
            <a:off x="1523999" y="2012174"/>
            <a:ext cx="8726313" cy="1569660"/>
          </a:xfrm>
          <a:prstGeom prst="rect">
            <a:avLst/>
          </a:prstGeom>
          <a:noFill/>
        </p:spPr>
        <p:txBody>
          <a:bodyPr wrap="square">
            <a:spAutoFit/>
          </a:bodyPr>
          <a:lstStyle/>
          <a:p>
            <a:r>
              <a:rPr lang="en-US" sz="3200" b="0" i="0" dirty="0">
                <a:solidFill>
                  <a:schemeClr val="bg1"/>
                </a:solidFill>
                <a:effectLst/>
                <a:latin typeface="Google Sans"/>
              </a:rPr>
              <a:t>To establish a high-quality, customer-centric, service-driven, private Indian Bank catering to the 'Future Businesses of India.</a:t>
            </a:r>
            <a:endParaRPr lang="en-IN" sz="3200" dirty="0">
              <a:solidFill>
                <a:schemeClr val="bg1"/>
              </a:solidFill>
            </a:endParaRPr>
          </a:p>
        </p:txBody>
      </p:sp>
      <p:sp>
        <p:nvSpPr>
          <p:cNvPr id="14" name="TextBox 13">
            <a:extLst>
              <a:ext uri="{FF2B5EF4-FFF2-40B4-BE49-F238E27FC236}">
                <a16:creationId xmlns:a16="http://schemas.microsoft.com/office/drawing/2014/main" id="{F4B9C80F-73B8-E38D-B8BA-E6E306D59185}"/>
              </a:ext>
            </a:extLst>
          </p:cNvPr>
          <p:cNvSpPr txBox="1"/>
          <p:nvPr/>
        </p:nvSpPr>
        <p:spPr>
          <a:xfrm>
            <a:off x="1523999" y="4443796"/>
            <a:ext cx="10024533" cy="2062103"/>
          </a:xfrm>
          <a:prstGeom prst="rect">
            <a:avLst/>
          </a:prstGeom>
          <a:noFill/>
        </p:spPr>
        <p:txBody>
          <a:bodyPr wrap="square">
            <a:spAutoFit/>
          </a:bodyPr>
          <a:lstStyle/>
          <a:p>
            <a:r>
              <a:rPr lang="en-US" sz="3200" b="0" i="0" dirty="0">
                <a:solidFill>
                  <a:schemeClr val="bg1"/>
                </a:solidFill>
                <a:effectLst/>
                <a:latin typeface="outfit"/>
              </a:rPr>
              <a:t>Brainstorming for keywords is the process of generating seed keyword ideas.  These seed keywords are what you will plug into to generate additional ideas and eventually select an single keyword to target for your niche site.</a:t>
            </a:r>
            <a:endParaRPr lang="en-IN" sz="3200" dirty="0">
              <a:solidFill>
                <a:schemeClr val="bg1"/>
              </a:solidFill>
            </a:endParaRPr>
          </a:p>
        </p:txBody>
      </p:sp>
    </p:spTree>
    <p:extLst>
      <p:ext uri="{BB962C8B-B14F-4D97-AF65-F5344CB8AC3E}">
        <p14:creationId xmlns:p14="http://schemas.microsoft.com/office/powerpoint/2010/main" val="1860954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Facet</Template>
  <TotalTime>964</TotalTime>
  <Words>2615</Words>
  <Application>Microsoft Office PowerPoint</Application>
  <PresentationFormat>Widescreen</PresentationFormat>
  <Paragraphs>214</Paragraphs>
  <Slides>43</Slides>
  <Notes>0</Notes>
  <HiddenSlides>0</HiddenSlides>
  <MMClips>1</MMClips>
  <ScaleCrop>false</ScaleCrop>
  <HeadingPairs>
    <vt:vector size="6" baseType="variant">
      <vt:variant>
        <vt:lpstr>Fonts Used</vt:lpstr>
      </vt:variant>
      <vt:variant>
        <vt:i4>39</vt:i4>
      </vt:variant>
      <vt:variant>
        <vt:lpstr>Theme</vt:lpstr>
      </vt:variant>
      <vt:variant>
        <vt:i4>1</vt:i4>
      </vt:variant>
      <vt:variant>
        <vt:lpstr>Slide Titles</vt:lpstr>
      </vt:variant>
      <vt:variant>
        <vt:i4>43</vt:i4>
      </vt:variant>
    </vt:vector>
  </HeadingPairs>
  <TitlesOfParts>
    <vt:vector size="83" baseType="lpstr">
      <vt:lpstr>Agency FB</vt:lpstr>
      <vt:lpstr>Algerian</vt:lpstr>
      <vt:lpstr>Arial</vt:lpstr>
      <vt:lpstr>Arial</vt:lpstr>
      <vt:lpstr>Arial Narrow</vt:lpstr>
      <vt:lpstr>Bahnschrift Condensed</vt:lpstr>
      <vt:lpstr>Bahnschrift Light Condensed</vt:lpstr>
      <vt:lpstr>Bahnschrift Light SemiCondensed</vt:lpstr>
      <vt:lpstr>Bahnschrift SemiBold</vt:lpstr>
      <vt:lpstr>Bahnschrift SemiCondensed</vt:lpstr>
      <vt:lpstr>Bahnschrift SemiLight Condensed</vt:lpstr>
      <vt:lpstr>Blackadder ITC</vt:lpstr>
      <vt:lpstr>Bodoni MT</vt:lpstr>
      <vt:lpstr>Bookman Old Style</vt:lpstr>
      <vt:lpstr>Calibri</vt:lpstr>
      <vt:lpstr>Cambria Math</vt:lpstr>
      <vt:lpstr>Candara</vt:lpstr>
      <vt:lpstr>Castellar</vt:lpstr>
      <vt:lpstr>Century Gothic</vt:lpstr>
      <vt:lpstr>Century Schoolbook</vt:lpstr>
      <vt:lpstr>Copperplate Gothic Bold</vt:lpstr>
      <vt:lpstr>Footlight MT Light</vt:lpstr>
      <vt:lpstr>Garamond</vt:lpstr>
      <vt:lpstr>Georgia</vt:lpstr>
      <vt:lpstr>gill_ssibold</vt:lpstr>
      <vt:lpstr>gill_ssiregular</vt:lpstr>
      <vt:lpstr>Google Sans</vt:lpstr>
      <vt:lpstr>Goudy Old Style</vt:lpstr>
      <vt:lpstr>Lucida Handwriting</vt:lpstr>
      <vt:lpstr>Lucida Sans</vt:lpstr>
      <vt:lpstr>Montserrat</vt:lpstr>
      <vt:lpstr>OracleSansVF</vt:lpstr>
      <vt:lpstr>outfit</vt:lpstr>
      <vt:lpstr>Roboto</vt:lpstr>
      <vt:lpstr>Tw Cen MT</vt:lpstr>
      <vt:lpstr>unify sans bold</vt:lpstr>
      <vt:lpstr>unify sans regular</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chandrika priya</dc:creator>
  <cp:lastModifiedBy>chandrika priya</cp:lastModifiedBy>
  <cp:revision>52</cp:revision>
  <dcterms:created xsi:type="dcterms:W3CDTF">2023-07-25T13:43:03Z</dcterms:created>
  <dcterms:modified xsi:type="dcterms:W3CDTF">2023-08-04T05:15:26Z</dcterms:modified>
</cp:coreProperties>
</file>